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83" r:id="rId2"/>
    <p:sldId id="348" r:id="rId3"/>
    <p:sldId id="344" r:id="rId4"/>
    <p:sldId id="316" r:id="rId5"/>
    <p:sldId id="297" r:id="rId6"/>
    <p:sldId id="315" r:id="rId7"/>
    <p:sldId id="307" r:id="rId8"/>
    <p:sldId id="295" r:id="rId9"/>
    <p:sldId id="313" r:id="rId10"/>
    <p:sldId id="312" r:id="rId11"/>
    <p:sldId id="338" r:id="rId12"/>
    <p:sldId id="289" r:id="rId13"/>
    <p:sldId id="323" r:id="rId14"/>
    <p:sldId id="333" r:id="rId15"/>
    <p:sldId id="287" r:id="rId16"/>
    <p:sldId id="288" r:id="rId17"/>
    <p:sldId id="290" r:id="rId18"/>
    <p:sldId id="324" r:id="rId19"/>
    <p:sldId id="325" r:id="rId20"/>
    <p:sldId id="340" r:id="rId21"/>
    <p:sldId id="319" r:id="rId22"/>
    <p:sldId id="334" r:id="rId23"/>
    <p:sldId id="335" r:id="rId24"/>
    <p:sldId id="347" r:id="rId25"/>
    <p:sldId id="326" r:id="rId26"/>
    <p:sldId id="336" r:id="rId27"/>
    <p:sldId id="341" r:id="rId28"/>
    <p:sldId id="339" r:id="rId29"/>
    <p:sldId id="320" r:id="rId30"/>
    <p:sldId id="309" r:id="rId31"/>
    <p:sldId id="306" r:id="rId32"/>
    <p:sldId id="305" r:id="rId33"/>
    <p:sldId id="327" r:id="rId34"/>
    <p:sldId id="328" r:id="rId35"/>
    <p:sldId id="329" r:id="rId36"/>
    <p:sldId id="330" r:id="rId37"/>
    <p:sldId id="331" r:id="rId38"/>
    <p:sldId id="343" r:id="rId39"/>
    <p:sldId id="291" r:id="rId40"/>
  </p:sldIdLst>
  <p:sldSz cx="9144000" cy="6858000" type="screen4x3"/>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9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85714" autoAdjust="0"/>
  </p:normalViewPr>
  <p:slideViewPr>
    <p:cSldViewPr snapToGrid="0" snapToObjects="1">
      <p:cViewPr varScale="1">
        <p:scale>
          <a:sx n="88" d="100"/>
          <a:sy n="88" d="100"/>
        </p:scale>
        <p:origin x="1171"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F\Desktop\Jurissant&#233;%20FD%202016-01-19\P&#244;le%20socio-professionnel%20JS\Ateliers-Formations-Sociopro%20JS\Formations%20sur%20AJAs\JS-CLB%20Orientation-r&#233;insertion-Viepro\Formation%20CLB%202017\Chiffres%20CLB%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tF\Desktop\Jurissant&#233;%20FD%202016-01-19\P&#244;le%20socio-professionnel%20JS\Ateliers-Formations-Sociopro%20JS\Formations%20sur%20AJAs\JS-CLB%20Orientation-r&#233;insertion-Viepro\Formation%20CLB%202017\Chiffres%20CLB%20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1275356144328343"/>
          <c:y val="4.7675332690723084E-2"/>
          <c:w val="0.46769222040220865"/>
          <c:h val="0.9523246673092769"/>
        </c:manualLayout>
      </c:layout>
      <c:bar3DChart>
        <c:barDir val="bar"/>
        <c:grouping val="stacked"/>
        <c:varyColors val="0"/>
        <c:ser>
          <c:idx val="0"/>
          <c:order val="0"/>
          <c:tx>
            <c:strRef>
              <c:f>Feuil1!$B$8</c:f>
              <c:strCache>
                <c:ptCount val="1"/>
                <c:pt idx="0">
                  <c:v>Taux d'emploi des 15-24 ans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Feuil1!$C$7:$F$7</c:f>
              <c:strCache>
                <c:ptCount val="3"/>
                <c:pt idx="0">
                  <c:v>France </c:v>
                </c:pt>
                <c:pt idx="1">
                  <c:v>Population en situation de handicap </c:v>
                </c:pt>
                <c:pt idx="2">
                  <c:v>Population bénéficiant d'une reconnaissance administrative </c:v>
                </c:pt>
              </c:strCache>
            </c:strRef>
          </c:cat>
          <c:val>
            <c:numRef>
              <c:f>Feuil1!$C$8:$F$8</c:f>
              <c:numCache>
                <c:formatCode>0%</c:formatCode>
                <c:ptCount val="4"/>
                <c:pt idx="0">
                  <c:v>0.26</c:v>
                </c:pt>
                <c:pt idx="1">
                  <c:v>0.22</c:v>
                </c:pt>
                <c:pt idx="2">
                  <c:v>0.17</c:v>
                </c:pt>
              </c:numCache>
            </c:numRef>
          </c:val>
          <c:extLst>
            <c:ext xmlns:c16="http://schemas.microsoft.com/office/drawing/2014/chart" uri="{C3380CC4-5D6E-409C-BE32-E72D297353CC}">
              <c16:uniqueId val="{00000000-751B-4FCF-BD0A-004D00DCB8E1}"/>
            </c:ext>
          </c:extLst>
        </c:ser>
        <c:dLbls>
          <c:showLegendKey val="0"/>
          <c:showVal val="1"/>
          <c:showCatName val="0"/>
          <c:showSerName val="0"/>
          <c:showPercent val="0"/>
          <c:showBubbleSize val="0"/>
        </c:dLbls>
        <c:gapWidth val="79"/>
        <c:shape val="box"/>
        <c:axId val="243391536"/>
        <c:axId val="243392320"/>
        <c:axId val="0"/>
      </c:bar3DChart>
      <c:catAx>
        <c:axId val="24339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r-FR" sz="1200" b="0" i="0" u="none" strike="noStrike" kern="1200" cap="all" spc="120" normalizeH="0" baseline="0">
                <a:solidFill>
                  <a:schemeClr val="tx1">
                    <a:lumMod val="65000"/>
                    <a:lumOff val="35000"/>
                  </a:schemeClr>
                </a:solidFill>
                <a:latin typeface="+mn-lt"/>
                <a:ea typeface="+mn-ea"/>
                <a:cs typeface="+mn-cs"/>
              </a:defRPr>
            </a:pPr>
            <a:endParaRPr lang="fr-FR"/>
          </a:p>
        </c:txPr>
        <c:crossAx val="243392320"/>
        <c:crosses val="autoZero"/>
        <c:auto val="1"/>
        <c:lblAlgn val="l"/>
        <c:lblOffset val="100"/>
        <c:noMultiLvlLbl val="0"/>
      </c:catAx>
      <c:valAx>
        <c:axId val="243392320"/>
        <c:scaling>
          <c:orientation val="minMax"/>
        </c:scaling>
        <c:delete val="1"/>
        <c:axPos val="b"/>
        <c:numFmt formatCode="0%" sourceLinked="1"/>
        <c:majorTickMark val="none"/>
        <c:minorTickMark val="none"/>
        <c:tickLblPos val="nextTo"/>
        <c:crossAx val="24339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1067724474408893"/>
          <c:y val="3.2994007321032491E-2"/>
          <c:w val="0.48932275525591112"/>
          <c:h val="0.94416398761056042"/>
        </c:manualLayout>
      </c:layout>
      <c:bar3DChart>
        <c:barDir val="bar"/>
        <c:grouping val="stacked"/>
        <c:varyColors val="0"/>
        <c:ser>
          <c:idx val="0"/>
          <c:order val="0"/>
          <c:tx>
            <c:strRef>
              <c:f>Feuil1!$B$9</c:f>
              <c:strCache>
                <c:ptCount val="1"/>
                <c:pt idx="0">
                  <c:v>Taux de chômage des 15-24 ans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Feuil1!$C$7:$F$7</c:f>
              <c:strCache>
                <c:ptCount val="3"/>
                <c:pt idx="0">
                  <c:v>France </c:v>
                </c:pt>
                <c:pt idx="1">
                  <c:v>Population en situation de handicap </c:v>
                </c:pt>
                <c:pt idx="2">
                  <c:v>Population bénéficiant d'une reconnaissance administrative </c:v>
                </c:pt>
              </c:strCache>
            </c:strRef>
          </c:cat>
          <c:val>
            <c:numRef>
              <c:f>Feuil1!$C$9:$F$9</c:f>
              <c:numCache>
                <c:formatCode>0%</c:formatCode>
                <c:ptCount val="4"/>
                <c:pt idx="0">
                  <c:v>0.26</c:v>
                </c:pt>
                <c:pt idx="1">
                  <c:v>0.34</c:v>
                </c:pt>
                <c:pt idx="2">
                  <c:v>0.3</c:v>
                </c:pt>
              </c:numCache>
            </c:numRef>
          </c:val>
          <c:extLst>
            <c:ext xmlns:c16="http://schemas.microsoft.com/office/drawing/2014/chart" uri="{C3380CC4-5D6E-409C-BE32-E72D297353CC}">
              <c16:uniqueId val="{00000000-7CD7-4B8E-A5F1-AB60C2CE0858}"/>
            </c:ext>
          </c:extLst>
        </c:ser>
        <c:dLbls>
          <c:showLegendKey val="0"/>
          <c:showVal val="1"/>
          <c:showCatName val="0"/>
          <c:showSerName val="0"/>
          <c:showPercent val="0"/>
          <c:showBubbleSize val="0"/>
        </c:dLbls>
        <c:gapWidth val="79"/>
        <c:shape val="box"/>
        <c:axId val="243397024"/>
        <c:axId val="243396632"/>
        <c:axId val="0"/>
      </c:bar3DChart>
      <c:catAx>
        <c:axId val="2433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r-FR" sz="1200" b="0" i="0" u="none" strike="noStrike" kern="1200" cap="all" spc="120" normalizeH="0" baseline="0">
                <a:solidFill>
                  <a:schemeClr val="tx1">
                    <a:lumMod val="65000"/>
                    <a:lumOff val="35000"/>
                  </a:schemeClr>
                </a:solidFill>
                <a:latin typeface="+mn-lt"/>
                <a:ea typeface="+mn-ea"/>
                <a:cs typeface="+mn-cs"/>
              </a:defRPr>
            </a:pPr>
            <a:endParaRPr lang="fr-FR"/>
          </a:p>
        </c:txPr>
        <c:crossAx val="243396632"/>
        <c:crosses val="autoZero"/>
        <c:auto val="1"/>
        <c:lblAlgn val="ctr"/>
        <c:lblOffset val="100"/>
        <c:noMultiLvlLbl val="0"/>
      </c:catAx>
      <c:valAx>
        <c:axId val="243396632"/>
        <c:scaling>
          <c:orientation val="minMax"/>
        </c:scaling>
        <c:delete val="1"/>
        <c:axPos val="b"/>
        <c:numFmt formatCode="0%" sourceLinked="1"/>
        <c:majorTickMark val="none"/>
        <c:minorTickMark val="none"/>
        <c:tickLblPos val="nextTo"/>
        <c:crossAx val="24339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84754"/>
          </a:xfrm>
          <a:prstGeom prst="rect">
            <a:avLst/>
          </a:prstGeom>
        </p:spPr>
        <p:txBody>
          <a:bodyPr vert="horz" lIns="96332" tIns="48166" rIns="96332" bIns="48166" rtlCol="0"/>
          <a:lstStyle>
            <a:lvl1pPr algn="l">
              <a:defRPr sz="1300"/>
            </a:lvl1pPr>
          </a:lstStyle>
          <a:p>
            <a:endParaRPr lang="fr-FR"/>
          </a:p>
        </p:txBody>
      </p:sp>
      <p:sp>
        <p:nvSpPr>
          <p:cNvPr id="3" name="Espace réservé de la date 2"/>
          <p:cNvSpPr>
            <a:spLocks noGrp="1"/>
          </p:cNvSpPr>
          <p:nvPr>
            <p:ph type="dt" sz="quarter" idx="1"/>
          </p:nvPr>
        </p:nvSpPr>
        <p:spPr>
          <a:xfrm>
            <a:off x="3898102" y="0"/>
            <a:ext cx="2982119" cy="484754"/>
          </a:xfrm>
          <a:prstGeom prst="rect">
            <a:avLst/>
          </a:prstGeom>
        </p:spPr>
        <p:txBody>
          <a:bodyPr vert="horz" lIns="96332" tIns="48166" rIns="96332" bIns="48166" rtlCol="0"/>
          <a:lstStyle>
            <a:lvl1pPr algn="r">
              <a:defRPr sz="1300"/>
            </a:lvl1pPr>
          </a:lstStyle>
          <a:p>
            <a:fld id="{5F1DCCDA-21B8-48E5-8592-2CC0BB5E4307}" type="datetimeFigureOut">
              <a:rPr lang="fr-FR" smtClean="0"/>
              <a:t>04/12/2019</a:t>
            </a:fld>
            <a:endParaRPr lang="fr-FR"/>
          </a:p>
        </p:txBody>
      </p:sp>
      <p:sp>
        <p:nvSpPr>
          <p:cNvPr id="4" name="Espace réservé du pied de page 3"/>
          <p:cNvSpPr>
            <a:spLocks noGrp="1"/>
          </p:cNvSpPr>
          <p:nvPr>
            <p:ph type="ftr" sz="quarter" idx="2"/>
          </p:nvPr>
        </p:nvSpPr>
        <p:spPr>
          <a:xfrm>
            <a:off x="0" y="9176775"/>
            <a:ext cx="2982119" cy="484753"/>
          </a:xfrm>
          <a:prstGeom prst="rect">
            <a:avLst/>
          </a:prstGeom>
        </p:spPr>
        <p:txBody>
          <a:bodyPr vert="horz" lIns="96332" tIns="48166" rIns="96332" bIns="48166"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98102" y="9176775"/>
            <a:ext cx="2982119" cy="484753"/>
          </a:xfrm>
          <a:prstGeom prst="rect">
            <a:avLst/>
          </a:prstGeom>
        </p:spPr>
        <p:txBody>
          <a:bodyPr vert="horz" lIns="96332" tIns="48166" rIns="96332" bIns="48166" rtlCol="0" anchor="b"/>
          <a:lstStyle>
            <a:lvl1pPr algn="r">
              <a:defRPr sz="1300"/>
            </a:lvl1pPr>
          </a:lstStyle>
          <a:p>
            <a:fld id="{3D7E4224-9B1E-4E00-92BE-D8C183DFE8C6}" type="slidenum">
              <a:rPr lang="fr-FR" smtClean="0"/>
              <a:t>‹N°›</a:t>
            </a:fld>
            <a:endParaRPr lang="fr-FR"/>
          </a:p>
        </p:txBody>
      </p:sp>
    </p:spTree>
    <p:extLst>
      <p:ext uri="{BB962C8B-B14F-4D97-AF65-F5344CB8AC3E}">
        <p14:creationId xmlns:p14="http://schemas.microsoft.com/office/powerpoint/2010/main" val="1119337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83076"/>
          </a:xfrm>
          <a:prstGeom prst="rect">
            <a:avLst/>
          </a:prstGeom>
        </p:spPr>
        <p:txBody>
          <a:bodyPr vert="horz" lIns="96332" tIns="48166" rIns="96332" bIns="48166" rtlCol="0"/>
          <a:lstStyle>
            <a:lvl1pPr algn="l">
              <a:defRPr sz="1300"/>
            </a:lvl1pPr>
          </a:lstStyle>
          <a:p>
            <a:endParaRPr lang="fr-FR"/>
          </a:p>
        </p:txBody>
      </p:sp>
      <p:sp>
        <p:nvSpPr>
          <p:cNvPr id="3" name="Espace réservé de la date 2"/>
          <p:cNvSpPr>
            <a:spLocks noGrp="1"/>
          </p:cNvSpPr>
          <p:nvPr>
            <p:ph type="dt" idx="1"/>
          </p:nvPr>
        </p:nvSpPr>
        <p:spPr>
          <a:xfrm>
            <a:off x="3898102" y="0"/>
            <a:ext cx="2982119" cy="483076"/>
          </a:xfrm>
          <a:prstGeom prst="rect">
            <a:avLst/>
          </a:prstGeom>
        </p:spPr>
        <p:txBody>
          <a:bodyPr vert="horz" lIns="96332" tIns="48166" rIns="96332" bIns="48166" rtlCol="0"/>
          <a:lstStyle>
            <a:lvl1pPr algn="r">
              <a:defRPr sz="1300"/>
            </a:lvl1pPr>
          </a:lstStyle>
          <a:p>
            <a:fld id="{49FE6E9C-27D5-2B45-816C-985BF42B4BFB}" type="datetimeFigureOut">
              <a:rPr lang="fr-FR" smtClean="0"/>
              <a:t>04/12/2019</a:t>
            </a:fld>
            <a:endParaRPr lang="fr-FR"/>
          </a:p>
        </p:txBody>
      </p:sp>
      <p:sp>
        <p:nvSpPr>
          <p:cNvPr id="4" name="Espace réservé de l'image des diapositives 3"/>
          <p:cNvSpPr>
            <a:spLocks noGrp="1" noRot="1" noChangeAspect="1"/>
          </p:cNvSpPr>
          <p:nvPr>
            <p:ph type="sldImg" idx="2"/>
          </p:nvPr>
        </p:nvSpPr>
        <p:spPr>
          <a:xfrm>
            <a:off x="1023938" y="723900"/>
            <a:ext cx="4833937" cy="3624263"/>
          </a:xfrm>
          <a:prstGeom prst="rect">
            <a:avLst/>
          </a:prstGeom>
          <a:noFill/>
          <a:ln w="12700">
            <a:solidFill>
              <a:prstClr val="black"/>
            </a:solidFill>
          </a:ln>
        </p:spPr>
        <p:txBody>
          <a:bodyPr vert="horz" lIns="96332" tIns="48166" rIns="96332" bIns="48166" rtlCol="0" anchor="ctr"/>
          <a:lstStyle/>
          <a:p>
            <a:endParaRPr lang="fr-FR"/>
          </a:p>
        </p:txBody>
      </p:sp>
      <p:sp>
        <p:nvSpPr>
          <p:cNvPr id="5" name="Espace réservé des commentaires 4"/>
          <p:cNvSpPr>
            <a:spLocks noGrp="1"/>
          </p:cNvSpPr>
          <p:nvPr>
            <p:ph type="body" sz="quarter" idx="3"/>
          </p:nvPr>
        </p:nvSpPr>
        <p:spPr>
          <a:xfrm>
            <a:off x="688182" y="4589225"/>
            <a:ext cx="5505450" cy="4347687"/>
          </a:xfrm>
          <a:prstGeom prst="rect">
            <a:avLst/>
          </a:prstGeom>
        </p:spPr>
        <p:txBody>
          <a:bodyPr vert="horz" lIns="96332" tIns="48166" rIns="96332" bIns="4816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76773"/>
            <a:ext cx="2982119" cy="483076"/>
          </a:xfrm>
          <a:prstGeom prst="rect">
            <a:avLst/>
          </a:prstGeom>
        </p:spPr>
        <p:txBody>
          <a:bodyPr vert="horz" lIns="96332" tIns="48166" rIns="96332" bIns="4816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176773"/>
            <a:ext cx="2982119" cy="483076"/>
          </a:xfrm>
          <a:prstGeom prst="rect">
            <a:avLst/>
          </a:prstGeom>
        </p:spPr>
        <p:txBody>
          <a:bodyPr vert="horz" lIns="96332" tIns="48166" rIns="96332" bIns="48166" rtlCol="0" anchor="b"/>
          <a:lstStyle>
            <a:lvl1pPr algn="r">
              <a:defRPr sz="1300"/>
            </a:lvl1pPr>
          </a:lstStyle>
          <a:p>
            <a:fld id="{0C9C44E4-F0FF-A543-A859-1771CB77F8BC}" type="slidenum">
              <a:rPr lang="fr-FR" smtClean="0"/>
              <a:t>‹N°›</a:t>
            </a:fld>
            <a:endParaRPr lang="fr-FR"/>
          </a:p>
        </p:txBody>
      </p:sp>
    </p:spTree>
    <p:extLst>
      <p:ext uri="{BB962C8B-B14F-4D97-AF65-F5344CB8AC3E}">
        <p14:creationId xmlns:p14="http://schemas.microsoft.com/office/powerpoint/2010/main" val="1871982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a:t>
            </a:fld>
            <a:endParaRPr lang="fr-FR"/>
          </a:p>
        </p:txBody>
      </p:sp>
    </p:spTree>
    <p:extLst>
      <p:ext uri="{BB962C8B-B14F-4D97-AF65-F5344CB8AC3E}">
        <p14:creationId xmlns:p14="http://schemas.microsoft.com/office/powerpoint/2010/main" val="3107746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8182" y="4589225"/>
            <a:ext cx="5505450" cy="4587548"/>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17</a:t>
            </a:fld>
            <a:endParaRPr lang="fr-FR"/>
          </a:p>
        </p:txBody>
      </p:sp>
    </p:spTree>
    <p:extLst>
      <p:ext uri="{BB962C8B-B14F-4D97-AF65-F5344CB8AC3E}">
        <p14:creationId xmlns:p14="http://schemas.microsoft.com/office/powerpoint/2010/main" val="308700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30</a:t>
            </a:fld>
            <a:endParaRPr lang="fr-FR"/>
          </a:p>
        </p:txBody>
      </p:sp>
    </p:spTree>
    <p:extLst>
      <p:ext uri="{BB962C8B-B14F-4D97-AF65-F5344CB8AC3E}">
        <p14:creationId xmlns:p14="http://schemas.microsoft.com/office/powerpoint/2010/main" val="422166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31</a:t>
            </a:fld>
            <a:endParaRPr lang="fr-FR"/>
          </a:p>
        </p:txBody>
      </p:sp>
    </p:spTree>
    <p:extLst>
      <p:ext uri="{BB962C8B-B14F-4D97-AF65-F5344CB8AC3E}">
        <p14:creationId xmlns:p14="http://schemas.microsoft.com/office/powerpoint/2010/main" val="393337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lnSpc>
                <a:spcPct val="120000"/>
              </a:lnSpc>
              <a:spcBef>
                <a:spcPts val="300"/>
              </a:spcBef>
              <a:buClr>
                <a:schemeClr val="accent1">
                  <a:lumMod val="60000"/>
                  <a:lumOff val="40000"/>
                </a:schemeClr>
              </a:buClr>
              <a:buSzPct val="110000"/>
            </a:pPr>
            <a:endParaRPr lang="fr-FR" sz="1700" dirty="0">
              <a:solidFill>
                <a:schemeClr val="tx1"/>
              </a:solidFill>
            </a:endParaRPr>
          </a:p>
          <a:p>
            <a:pPr marL="228600" lvl="1">
              <a:spcBef>
                <a:spcPts val="1000"/>
              </a:spcBef>
              <a:buFont typeface="Wingdings" panose="05000000000000000000" pitchFamily="2" charset="2"/>
              <a:buChar char="Ø"/>
            </a:pPr>
            <a:endParaRPr lang="fr-FR" sz="1700" dirty="0"/>
          </a:p>
          <a:p>
            <a:endParaRPr lang="fr-FR" dirty="0"/>
          </a:p>
          <a:p>
            <a:r>
              <a:rPr lang="fr-FR" dirty="0"/>
              <a:t>	</a:t>
            </a:r>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32</a:t>
            </a:fld>
            <a:endParaRPr lang="fr-FR"/>
          </a:p>
        </p:txBody>
      </p:sp>
    </p:spTree>
    <p:extLst>
      <p:ext uri="{BB962C8B-B14F-4D97-AF65-F5344CB8AC3E}">
        <p14:creationId xmlns:p14="http://schemas.microsoft.com/office/powerpoint/2010/main" val="238415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68754" y="4589225"/>
            <a:ext cx="5505450" cy="4347687"/>
          </a:xfrm>
        </p:spPr>
        <p:txBody>
          <a:bodyPr/>
          <a:lstStyle/>
          <a:p>
            <a:endParaRPr lang="fr-FR" sz="1300" dirty="0"/>
          </a:p>
        </p:txBody>
      </p:sp>
    </p:spTree>
    <p:extLst>
      <p:ext uri="{BB962C8B-B14F-4D97-AF65-F5344CB8AC3E}">
        <p14:creationId xmlns:p14="http://schemas.microsoft.com/office/powerpoint/2010/main" val="181821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5</a:t>
            </a:fld>
            <a:endParaRPr lang="fr-FR"/>
          </a:p>
        </p:txBody>
      </p:sp>
    </p:spTree>
    <p:extLst>
      <p:ext uri="{BB962C8B-B14F-4D97-AF65-F5344CB8AC3E}">
        <p14:creationId xmlns:p14="http://schemas.microsoft.com/office/powerpoint/2010/main" val="250756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0975" lvl="1" indent="-180975">
              <a:lnSpc>
                <a:spcPct val="80000"/>
              </a:lnSpc>
              <a:spcBef>
                <a:spcPct val="0"/>
              </a:spcBef>
              <a:buClr>
                <a:schemeClr val="accent1">
                  <a:lumMod val="60000"/>
                  <a:lumOff val="40000"/>
                </a:schemeClr>
              </a:buClr>
              <a:buSzPct val="110000"/>
              <a:buFont typeface="Wingdings" panose="05000000000000000000" pitchFamily="2" charset="2"/>
              <a:buChar char="Ø"/>
            </a:pPr>
            <a:endParaRPr lang="fr-FR" dirty="0"/>
          </a:p>
          <a:p>
            <a:pPr marL="0" lvl="1" indent="0" algn="just">
              <a:lnSpc>
                <a:spcPct val="80000"/>
              </a:lnSpc>
              <a:spcBef>
                <a:spcPct val="0"/>
              </a:spcBef>
              <a:buClr>
                <a:schemeClr val="accent1">
                  <a:lumMod val="60000"/>
                  <a:lumOff val="40000"/>
                </a:schemeClr>
              </a:buClr>
              <a:buSzPct val="110000"/>
              <a:buFont typeface="Wingdings" panose="05000000000000000000" pitchFamily="2" charset="2"/>
              <a:buNone/>
            </a:pPr>
            <a:endParaRPr lang="fr-FR" sz="900"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7</a:t>
            </a:fld>
            <a:endParaRPr lang="fr-FR"/>
          </a:p>
        </p:txBody>
      </p:sp>
    </p:spTree>
    <p:extLst>
      <p:ext uri="{BB962C8B-B14F-4D97-AF65-F5344CB8AC3E}">
        <p14:creationId xmlns:p14="http://schemas.microsoft.com/office/powerpoint/2010/main" val="359981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8</a:t>
            </a:fld>
            <a:endParaRPr lang="fr-FR"/>
          </a:p>
        </p:txBody>
      </p:sp>
    </p:spTree>
    <p:extLst>
      <p:ext uri="{BB962C8B-B14F-4D97-AF65-F5344CB8AC3E}">
        <p14:creationId xmlns:p14="http://schemas.microsoft.com/office/powerpoint/2010/main" val="3485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9</a:t>
            </a:fld>
            <a:endParaRPr lang="fr-FR"/>
          </a:p>
        </p:txBody>
      </p:sp>
    </p:spTree>
    <p:extLst>
      <p:ext uri="{BB962C8B-B14F-4D97-AF65-F5344CB8AC3E}">
        <p14:creationId xmlns:p14="http://schemas.microsoft.com/office/powerpoint/2010/main" val="105784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10</a:t>
            </a:fld>
            <a:endParaRPr lang="fr-FR"/>
          </a:p>
        </p:txBody>
      </p:sp>
    </p:spTree>
    <p:extLst>
      <p:ext uri="{BB962C8B-B14F-4D97-AF65-F5344CB8AC3E}">
        <p14:creationId xmlns:p14="http://schemas.microsoft.com/office/powerpoint/2010/main" val="317820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12</a:t>
            </a:fld>
            <a:endParaRPr lang="fr-FR"/>
          </a:p>
        </p:txBody>
      </p:sp>
    </p:spTree>
    <p:extLst>
      <p:ext uri="{BB962C8B-B14F-4D97-AF65-F5344CB8AC3E}">
        <p14:creationId xmlns:p14="http://schemas.microsoft.com/office/powerpoint/2010/main" val="297222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15</a:t>
            </a:fld>
            <a:endParaRPr lang="fr-FR"/>
          </a:p>
        </p:txBody>
      </p:sp>
    </p:spTree>
    <p:extLst>
      <p:ext uri="{BB962C8B-B14F-4D97-AF65-F5344CB8AC3E}">
        <p14:creationId xmlns:p14="http://schemas.microsoft.com/office/powerpoint/2010/main" val="286639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0C9C44E4-F0FF-A543-A859-1771CB77F8BC}" type="slidenum">
              <a:rPr lang="fr-FR" smtClean="0"/>
              <a:t>16</a:t>
            </a:fld>
            <a:endParaRPr lang="fr-FR"/>
          </a:p>
        </p:txBody>
      </p:sp>
    </p:spTree>
    <p:extLst>
      <p:ext uri="{BB962C8B-B14F-4D97-AF65-F5344CB8AC3E}">
        <p14:creationId xmlns:p14="http://schemas.microsoft.com/office/powerpoint/2010/main" val="18349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545510" y="6520970"/>
            <a:ext cx="549281" cy="243837"/>
          </a:xfrm>
          <a:prstGeom prst="rect">
            <a:avLst/>
          </a:prstGeom>
          <a:ln w="12700">
            <a:miter lim="400000"/>
          </a:ln>
        </p:spPr>
        <p:txBody>
          <a:bodyPr lIns="45718" tIns="45718" rIns="45718" bIns="45718" anchor="ctr">
            <a:spAutoFit/>
          </a:bodyPr>
          <a:lstStyle>
            <a:lvl1pPr algn="r">
              <a:defRPr sz="1100" i="1">
                <a:latin typeface="Arial Narrow"/>
                <a:ea typeface="Arial Narrow"/>
                <a:cs typeface="Arial Narrow"/>
                <a:sym typeface="Arial Narrow"/>
              </a:defRPr>
            </a:lvl1pPr>
          </a:lstStyle>
          <a:p>
            <a:pPr lvl="0"/>
            <a:fld id="{86CB4B4D-7CA3-9044-876B-883B54F8677D}" type="slidenum">
              <a:t>‹N°›</a:t>
            </a:fld>
            <a:endParaRPr/>
          </a:p>
        </p:txBody>
      </p:sp>
    </p:spTree>
    <p:extLst>
      <p:ext uri="{BB962C8B-B14F-4D97-AF65-F5344CB8AC3E}">
        <p14:creationId xmlns:p14="http://schemas.microsoft.com/office/powerpoint/2010/main" val="42868491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12/4/19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jurissante?lang=fr"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s://www.linkedin.com/company/association-juris-sant&#23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jurissante.fr/index.php?mod=accueil&amp;cat=&amp;id=&amp;err=4" TargetMode="External"/><Relationship Id="rId2" Type="http://schemas.openxmlformats.org/officeDocument/2006/relationships/hyperlink" Target="mailto:contact@jurissante.fr"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www.linkedin.com/company/association-juris-sant&#233;/" TargetMode="External"/><Relationship Id="rId4" Type="http://schemas.openxmlformats.org/officeDocument/2006/relationships/hyperlink" Target="https://www.facebook.com/groups/198915484779208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ation.enseignementsup-recherche.gouv.fr/eesr/10/source-MENESR_DGESIP.php"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274" y="5261191"/>
            <a:ext cx="7611911" cy="1282482"/>
          </a:xfrm>
        </p:spPr>
        <p:txBody>
          <a:bodyPr/>
          <a:lstStyle/>
          <a:p>
            <a:r>
              <a:rPr lang="fr-FR" sz="2000" b="1" dirty="0"/>
              <a:t>Accompagnement socioprofessionnel </a:t>
            </a:r>
            <a:br>
              <a:rPr lang="fr-FR" sz="2000" b="1" dirty="0"/>
            </a:br>
            <a:r>
              <a:rPr lang="fr-FR" sz="2000" b="1" dirty="0"/>
              <a:t>et juridique personnalisé </a:t>
            </a:r>
            <a:br>
              <a:rPr lang="fr-FR" sz="2000" b="1" dirty="0"/>
            </a:br>
            <a:r>
              <a:rPr lang="fr-FR" sz="2000" b="1" dirty="0"/>
              <a:t>JURIS SANTE</a:t>
            </a:r>
            <a:endParaRPr lang="fr-FR" sz="4000" dirty="0"/>
          </a:p>
        </p:txBody>
      </p:sp>
      <p:sp>
        <p:nvSpPr>
          <p:cNvPr id="3" name="Titre 1"/>
          <p:cNvSpPr txBox="1">
            <a:spLocks/>
          </p:cNvSpPr>
          <p:nvPr/>
        </p:nvSpPr>
        <p:spPr>
          <a:xfrm>
            <a:off x="457200" y="4126740"/>
            <a:ext cx="8056563" cy="12954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0" kern="1200" cap="none" baseline="0">
                <a:solidFill>
                  <a:schemeClr val="accent1"/>
                </a:solidFill>
                <a:latin typeface="+mj-lt"/>
                <a:ea typeface="+mj-ea"/>
                <a:cs typeface="+mj-cs"/>
              </a:defRPr>
            </a:lvl1pPr>
          </a:lstStyle>
          <a:p>
            <a:r>
              <a:rPr lang="fr-FR" sz="3200" b="1" dirty="0">
                <a:solidFill>
                  <a:schemeClr val="accent6"/>
                </a:solidFill>
                <a:latin typeface="Arial Narrow"/>
                <a:ea typeface="Arial Narrow"/>
                <a:cs typeface="Arial Narrow"/>
                <a:sym typeface="Arial Narrow"/>
              </a:rPr>
              <a:t>AJA</a:t>
            </a:r>
          </a:p>
          <a:p>
            <a:r>
              <a:rPr lang="fr-FR" sz="3200" b="1" dirty="0">
                <a:solidFill>
                  <a:schemeClr val="accent6"/>
                </a:solidFill>
                <a:latin typeface="Arial Narrow"/>
                <a:ea typeface="Arial Narrow"/>
                <a:cs typeface="Arial Narrow"/>
                <a:sym typeface="Arial Narrow"/>
              </a:rPr>
              <a:t>SERVICE </a:t>
            </a:r>
            <a:r>
              <a:rPr lang="fr-FR" sz="3200" b="1" dirty="0" err="1">
                <a:solidFill>
                  <a:schemeClr val="accent6"/>
                </a:solidFill>
                <a:latin typeface="Arial Narrow"/>
                <a:ea typeface="Arial Narrow"/>
                <a:cs typeface="Arial Narrow"/>
                <a:sym typeface="Arial Narrow"/>
              </a:rPr>
              <a:t>HÉMATHOLOGIE</a:t>
            </a:r>
            <a:r>
              <a:rPr lang="fr-FR" sz="3200" b="1" dirty="0">
                <a:solidFill>
                  <a:schemeClr val="accent6"/>
                </a:solidFill>
                <a:latin typeface="Arial Narrow"/>
                <a:ea typeface="Arial Narrow"/>
                <a:cs typeface="Arial Narrow"/>
                <a:sym typeface="Arial Narrow"/>
              </a:rPr>
              <a:t> – HÔPITAL ST LOUIS</a:t>
            </a:r>
          </a:p>
        </p:txBody>
      </p:sp>
      <p:sp>
        <p:nvSpPr>
          <p:cNvPr id="4" name="Titre 1"/>
          <p:cNvSpPr txBox="1">
            <a:spLocks/>
          </p:cNvSpPr>
          <p:nvPr/>
        </p:nvSpPr>
        <p:spPr>
          <a:xfrm>
            <a:off x="326054" y="314327"/>
            <a:ext cx="8642349" cy="126206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0" kern="1200" cap="none" baseline="0">
                <a:solidFill>
                  <a:schemeClr val="accent1"/>
                </a:solidFill>
                <a:latin typeface="+mj-lt"/>
                <a:ea typeface="+mj-ea"/>
                <a:cs typeface="+mj-cs"/>
              </a:defRPr>
            </a:lvl1pPr>
          </a:lstStyle>
          <a:p>
            <a:r>
              <a:rPr lang="fr-FR" sz="3600" b="1" dirty="0"/>
              <a:t>Orientation, Insertion, Réinsertion dans la vie active</a:t>
            </a:r>
          </a:p>
        </p:txBody>
      </p:sp>
      <p:pic>
        <p:nvPicPr>
          <p:cNvPr id="5" name="Picture 6"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715" y="2270904"/>
            <a:ext cx="4588149" cy="2054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2249338"/>
            <a:ext cx="3859530" cy="209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8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64" y="593098"/>
            <a:ext cx="6156918" cy="677108"/>
          </a:xfrm>
          <a:prstGeom prst="rect">
            <a:avLst/>
          </a:prstGeom>
        </p:spPr>
        <p:txBody>
          <a:bodyPr wrap="square">
            <a:spAutoFit/>
          </a:bodyPr>
          <a:lstStyle/>
          <a:p>
            <a:pPr>
              <a:spcBef>
                <a:spcPct val="0"/>
              </a:spcBef>
            </a:pPr>
            <a:r>
              <a:rPr lang="fr-FR" sz="2400" b="1" dirty="0">
                <a:solidFill>
                  <a:schemeClr val="accent1"/>
                </a:solidFill>
                <a:latin typeface="+mj-lt"/>
                <a:ea typeface="+mj-ea"/>
                <a:cs typeface="+mj-cs"/>
              </a:rPr>
              <a:t>Taux d’emploi des 15 – 24 ans en 2015</a:t>
            </a:r>
            <a:endParaRPr lang="fr-FR" sz="3200" b="1" dirty="0">
              <a:solidFill>
                <a:schemeClr val="accent1"/>
              </a:solidFill>
              <a:latin typeface="+mj-lt"/>
              <a:ea typeface="+mj-ea"/>
              <a:cs typeface="+mj-cs"/>
            </a:endParaRPr>
          </a:p>
          <a:p>
            <a:pPr algn="ctr">
              <a:spcBef>
                <a:spcPct val="0"/>
              </a:spcBef>
            </a:pPr>
            <a:r>
              <a:rPr lang="fr-FR" sz="1400" b="1" dirty="0">
                <a:solidFill>
                  <a:schemeClr val="accent1"/>
                </a:solidFill>
                <a:latin typeface="+mj-lt"/>
                <a:ea typeface="+mj-ea"/>
                <a:cs typeface="+mj-cs"/>
              </a:rPr>
              <a:t>(</a:t>
            </a:r>
            <a:r>
              <a:rPr lang="fr-FR" sz="1400" b="1" dirty="0" err="1">
                <a:solidFill>
                  <a:schemeClr val="accent1"/>
                </a:solidFill>
                <a:latin typeface="+mj-lt"/>
                <a:ea typeface="+mj-ea"/>
                <a:cs typeface="+mj-cs"/>
              </a:rPr>
              <a:t>Dares</a:t>
            </a:r>
            <a:r>
              <a:rPr lang="fr-FR" sz="1400" b="1" dirty="0">
                <a:solidFill>
                  <a:schemeClr val="accent1"/>
                </a:solidFill>
                <a:latin typeface="+mj-lt"/>
                <a:ea typeface="+mj-ea"/>
                <a:cs typeface="+mj-cs"/>
              </a:rPr>
              <a:t>)</a:t>
            </a:r>
          </a:p>
        </p:txBody>
      </p:sp>
      <p:graphicFrame>
        <p:nvGraphicFramePr>
          <p:cNvPr id="3" name="Graphique 2"/>
          <p:cNvGraphicFramePr>
            <a:graphicFrameLocks/>
          </p:cNvGraphicFramePr>
          <p:nvPr>
            <p:extLst>
              <p:ext uri="{D42A27DB-BD31-4B8C-83A1-F6EECF244321}">
                <p14:modId xmlns:p14="http://schemas.microsoft.com/office/powerpoint/2010/main" val="3464870598"/>
              </p:ext>
            </p:extLst>
          </p:nvPr>
        </p:nvGraphicFramePr>
        <p:xfrm>
          <a:off x="114476" y="1359581"/>
          <a:ext cx="7966363" cy="2361042"/>
        </p:xfrm>
        <a:graphic>
          <a:graphicData uri="http://schemas.openxmlformats.org/drawingml/2006/chart">
            <c:chart xmlns:c="http://schemas.openxmlformats.org/drawingml/2006/chart" xmlns:r="http://schemas.openxmlformats.org/officeDocument/2006/relationships" r:id="rId3"/>
          </a:graphicData>
        </a:graphic>
      </p:graphicFrame>
      <p:sp>
        <p:nvSpPr>
          <p:cNvPr id="4" name="Ellipse 3"/>
          <p:cNvSpPr/>
          <p:nvPr/>
        </p:nvSpPr>
        <p:spPr>
          <a:xfrm>
            <a:off x="6481482" y="415775"/>
            <a:ext cx="2255437" cy="766483"/>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AJA</a:t>
            </a:r>
          </a:p>
        </p:txBody>
      </p:sp>
      <p:graphicFrame>
        <p:nvGraphicFramePr>
          <p:cNvPr id="6" name="Graphique 5"/>
          <p:cNvGraphicFramePr>
            <a:graphicFrameLocks/>
          </p:cNvGraphicFramePr>
          <p:nvPr>
            <p:extLst>
              <p:ext uri="{D42A27DB-BD31-4B8C-83A1-F6EECF244321}">
                <p14:modId xmlns:p14="http://schemas.microsoft.com/office/powerpoint/2010/main" val="1088929423"/>
              </p:ext>
            </p:extLst>
          </p:nvPr>
        </p:nvGraphicFramePr>
        <p:xfrm>
          <a:off x="450274" y="4414838"/>
          <a:ext cx="7737764" cy="244736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24564" y="4216250"/>
            <a:ext cx="8147924" cy="461665"/>
          </a:xfrm>
          <a:prstGeom prst="rect">
            <a:avLst/>
          </a:prstGeom>
        </p:spPr>
        <p:txBody>
          <a:bodyPr wrap="square">
            <a:spAutoFit/>
          </a:bodyPr>
          <a:lstStyle/>
          <a:p>
            <a:pPr>
              <a:spcBef>
                <a:spcPct val="0"/>
              </a:spcBef>
            </a:pPr>
            <a:r>
              <a:rPr lang="fr-FR" sz="2400" b="1" dirty="0">
                <a:solidFill>
                  <a:schemeClr val="accent1"/>
                </a:solidFill>
                <a:latin typeface="+mj-lt"/>
                <a:ea typeface="+mj-ea"/>
                <a:cs typeface="+mj-cs"/>
              </a:rPr>
              <a:t>Taux de chômage des 15 – 24 ans en 2015</a:t>
            </a:r>
            <a:endParaRPr lang="fr-FR" sz="3200" b="1" dirty="0">
              <a:solidFill>
                <a:schemeClr val="accent1"/>
              </a:solidFill>
              <a:latin typeface="+mj-lt"/>
              <a:ea typeface="+mj-ea"/>
              <a:cs typeface="+mj-cs"/>
            </a:endParaRPr>
          </a:p>
        </p:txBody>
      </p:sp>
    </p:spTree>
    <p:extLst>
      <p:ext uri="{BB962C8B-B14F-4D97-AF65-F5344CB8AC3E}">
        <p14:creationId xmlns:p14="http://schemas.microsoft.com/office/powerpoint/2010/main" val="12879464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1613430"/>
            <a:ext cx="6498158" cy="2093260"/>
          </a:xfrm>
        </p:spPr>
        <p:txBody>
          <a:bodyPr/>
          <a:lstStyle/>
          <a:p>
            <a:r>
              <a:rPr lang="fr-FR" sz="3200" b="1" dirty="0">
                <a:latin typeface="Arial" panose="020B0604020202020204" pitchFamily="34" charset="0"/>
                <a:cs typeface="Arial" panose="020B0604020202020204" pitchFamily="34" charset="0"/>
              </a:rPr>
              <a:t>Description de l’accompagnement</a:t>
            </a: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Juris Santé</a:t>
            </a:r>
          </a:p>
        </p:txBody>
      </p:sp>
      <p:pic>
        <p:nvPicPr>
          <p:cNvPr id="4" name="Image 3">
            <a:extLst>
              <a:ext uri="{FF2B5EF4-FFF2-40B4-BE49-F238E27FC236}">
                <a16:creationId xmlns:a16="http://schemas.microsoft.com/office/drawing/2014/main" id="{D7338E66-72A9-46FB-89D5-EAA1DBCB5F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3262" y="4789161"/>
            <a:ext cx="6498158" cy="1409579"/>
          </a:xfrm>
          <a:prstGeom prst="rect">
            <a:avLst/>
          </a:prstGeom>
        </p:spPr>
      </p:pic>
    </p:spTree>
    <p:extLst>
      <p:ext uri="{BB962C8B-B14F-4D97-AF65-F5344CB8AC3E}">
        <p14:creationId xmlns:p14="http://schemas.microsoft.com/office/powerpoint/2010/main" val="244245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920" y="408364"/>
            <a:ext cx="9391920" cy="771162"/>
          </a:xfrm>
        </p:spPr>
        <p:txBody>
          <a:bodyPr/>
          <a:lstStyle/>
          <a:p>
            <a:r>
              <a:rPr lang="fr-FR" sz="3200" b="1" dirty="0"/>
              <a:t>Accompagnement étudiant &amp; socioprofessionnel  </a:t>
            </a:r>
          </a:p>
        </p:txBody>
      </p:sp>
      <p:sp>
        <p:nvSpPr>
          <p:cNvPr id="3" name="Espace réservé du contenu 2"/>
          <p:cNvSpPr>
            <a:spLocks noGrp="1"/>
          </p:cNvSpPr>
          <p:nvPr>
            <p:ph idx="1"/>
          </p:nvPr>
        </p:nvSpPr>
        <p:spPr>
          <a:xfrm>
            <a:off x="479955" y="1398495"/>
            <a:ext cx="7857180" cy="4665560"/>
          </a:xfrm>
        </p:spPr>
        <p:txBody>
          <a:bodyPr>
            <a:normAutofit fontScale="92500" lnSpcReduction="20000"/>
          </a:bodyPr>
          <a:lstStyle/>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Accompagnement personnalisé</a:t>
            </a:r>
          </a:p>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Accompagnement dans la durée </a:t>
            </a:r>
          </a:p>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Pendant et après les traitements</a:t>
            </a:r>
          </a:p>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Entretiens physiques, téléphoniques ou mails</a:t>
            </a:r>
          </a:p>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Ateliers thématiques </a:t>
            </a:r>
          </a:p>
          <a:p>
            <a:pPr marL="342900" indent="-342900" algn="just">
              <a:spcBef>
                <a:spcPct val="0"/>
              </a:spcBef>
              <a:buFont typeface="Wingdings" panose="05000000000000000000" pitchFamily="2" charset="2"/>
              <a:buChar char="Ø"/>
            </a:pPr>
            <a:endParaRPr lang="fr-FR" sz="22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Font typeface="Wingdings" panose="05000000000000000000" pitchFamily="2" charset="2"/>
              <a:buChar char="Ø"/>
            </a:pPr>
            <a:r>
              <a:rPr lang="fr-FR" sz="2200" dirty="0">
                <a:solidFill>
                  <a:schemeClr val="accent1"/>
                </a:solidFill>
                <a:latin typeface="Arial" panose="020B0604020202020204" pitchFamily="34" charset="0"/>
                <a:ea typeface="+mj-ea"/>
                <a:cs typeface="Arial" panose="020B0604020202020204" pitchFamily="34" charset="0"/>
              </a:rPr>
              <a:t>Selon les établissements, prise en charge globale socioprofessionnelle et juridique </a:t>
            </a:r>
          </a:p>
          <a:p>
            <a:pPr marL="0" indent="0" algn="ctr">
              <a:buNone/>
            </a:pPr>
            <a:endParaRPr lang="fr-FR" b="1" dirty="0">
              <a:solidFill>
                <a:srgbClr val="EA5901"/>
              </a:solidFill>
              <a:latin typeface="Arial Narrow"/>
              <a:ea typeface="Arial Narrow"/>
              <a:cs typeface="Arial Narrow"/>
            </a:endParaRPr>
          </a:p>
          <a:p>
            <a:pPr marL="0" indent="0" algn="ctr">
              <a:spcBef>
                <a:spcPts val="300"/>
              </a:spcBef>
              <a:buNone/>
            </a:pPr>
            <a:endParaRPr lang="fr-FR" b="1" dirty="0">
              <a:solidFill>
                <a:srgbClr val="EA5901"/>
              </a:solidFill>
              <a:latin typeface="Arial Narrow"/>
              <a:ea typeface="Arial Narrow"/>
              <a:cs typeface="Arial Narrow"/>
            </a:endParaRPr>
          </a:p>
          <a:p>
            <a:pPr marL="0" indent="0" algn="ctr">
              <a:spcBef>
                <a:spcPts val="300"/>
              </a:spcBef>
              <a:buNone/>
            </a:pPr>
            <a:r>
              <a:rPr lang="fr-FR" b="1" dirty="0">
                <a:solidFill>
                  <a:schemeClr val="accent6"/>
                </a:solidFill>
                <a:latin typeface="Arial Narrow"/>
                <a:ea typeface="Arial Narrow"/>
                <a:cs typeface="Arial Narrow"/>
              </a:rPr>
              <a:t>Un but :  aider la personne à devenir acteur de sa vie… en s’adaptant à ses spécificités, ses besoins et sa temporalité</a:t>
            </a:r>
          </a:p>
        </p:txBody>
      </p:sp>
      <p:sp>
        <p:nvSpPr>
          <p:cNvPr id="4" name="Flèche vers le bas 3"/>
          <p:cNvSpPr/>
          <p:nvPr/>
        </p:nvSpPr>
        <p:spPr>
          <a:xfrm>
            <a:off x="4225838" y="4738255"/>
            <a:ext cx="886295" cy="6061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218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00" y="-47625"/>
            <a:ext cx="8691454" cy="900559"/>
          </a:xfrm>
        </p:spPr>
        <p:txBody>
          <a:bodyPr/>
          <a:lstStyle/>
          <a:p>
            <a:r>
              <a:rPr lang="fr-FR" sz="3200" b="1" dirty="0"/>
              <a:t>Accompagnement autour de 3 territoires </a:t>
            </a:r>
          </a:p>
        </p:txBody>
      </p:sp>
      <p:sp>
        <p:nvSpPr>
          <p:cNvPr id="3" name="Espace réservé du contenu 2"/>
          <p:cNvSpPr>
            <a:spLocks noGrp="1"/>
          </p:cNvSpPr>
          <p:nvPr>
            <p:ph idx="1"/>
          </p:nvPr>
        </p:nvSpPr>
        <p:spPr>
          <a:xfrm>
            <a:off x="104775" y="1019175"/>
            <a:ext cx="8972935" cy="5558176"/>
          </a:xfrm>
        </p:spPr>
        <p:txBody>
          <a:bodyPr vert="horz" lIns="91440" tIns="45720" rIns="91440" bIns="45720" rtlCol="0" anchor="t">
            <a:normAutofit fontScale="85000" lnSpcReduction="20000"/>
          </a:bodyPr>
          <a:lstStyle/>
          <a:p>
            <a:pPr marL="342900" indent="-342900">
              <a:lnSpc>
                <a:spcPct val="110000"/>
              </a:lnSpc>
              <a:spcBef>
                <a:spcPct val="0"/>
              </a:spcBef>
              <a:buFont typeface="Wingdings" panose="05000000000000000000" pitchFamily="2" charset="2"/>
              <a:buChar char="Ø"/>
            </a:pPr>
            <a:r>
              <a:rPr lang="fr-FR" sz="3000" b="1" dirty="0">
                <a:solidFill>
                  <a:schemeClr val="accent6"/>
                </a:solidFill>
                <a:latin typeface="Arial Narrow"/>
              </a:rPr>
              <a:t>Technique </a:t>
            </a:r>
            <a:r>
              <a:rPr lang="fr-FR" sz="3500" b="1" dirty="0">
                <a:solidFill>
                  <a:schemeClr val="accent6"/>
                </a:solidFill>
                <a:latin typeface="Arial Narrow"/>
              </a:rPr>
              <a:t>: </a:t>
            </a:r>
          </a:p>
          <a:p>
            <a:pPr lvl="1">
              <a:lnSpc>
                <a:spcPct val="110000"/>
              </a:lnSpc>
              <a:spcBef>
                <a:spcPct val="0"/>
              </a:spcBef>
              <a:buFont typeface="Arial" pitchFamily="18" charset="2"/>
              <a:buChar char="•"/>
            </a:pPr>
            <a:r>
              <a:rPr lang="fr-FR" sz="2400" dirty="0">
                <a:solidFill>
                  <a:schemeClr val="accent1"/>
                </a:solidFill>
                <a:latin typeface="Arial" panose="020B0604020202020204" pitchFamily="34" charset="0"/>
                <a:ea typeface="+mj-ea"/>
                <a:cs typeface="Arial" panose="020B0604020202020204" pitchFamily="34" charset="0"/>
              </a:rPr>
              <a:t>Acquisition de compétences et d’aptitudes professionnelles pour atteindre leurs objectifs : CV, lettre de motivation, préparation à un entretien, réseaux sociaux, connaissance de ses droits...</a:t>
            </a:r>
          </a:p>
          <a:p>
            <a:pPr lvl="1">
              <a:lnSpc>
                <a:spcPct val="110000"/>
              </a:lnSpc>
              <a:spcBef>
                <a:spcPct val="0"/>
              </a:spcBef>
              <a:buFont typeface="Arial" pitchFamily="18" charset="2"/>
              <a:buChar char="•"/>
            </a:pPr>
            <a:endParaRPr lang="fr-FR" sz="3000" b="1" dirty="0">
              <a:solidFill>
                <a:schemeClr val="accent6"/>
              </a:solidFill>
              <a:latin typeface="Arial Narrow"/>
            </a:endParaRPr>
          </a:p>
          <a:p>
            <a:pPr>
              <a:lnSpc>
                <a:spcPct val="110000"/>
              </a:lnSpc>
              <a:spcBef>
                <a:spcPct val="0"/>
              </a:spcBef>
              <a:buFont typeface="Wingdings" pitchFamily="2" charset="2"/>
              <a:buChar char="Ø"/>
            </a:pPr>
            <a:r>
              <a:rPr lang="fr-FR" sz="3200" b="1" dirty="0">
                <a:solidFill>
                  <a:schemeClr val="accent6"/>
                </a:solidFill>
                <a:latin typeface="Arial Narrow"/>
              </a:rPr>
              <a:t>Stratégique  :</a:t>
            </a:r>
          </a:p>
          <a:p>
            <a:pPr lvl="1">
              <a:lnSpc>
                <a:spcPct val="110000"/>
              </a:lnSpc>
              <a:spcBef>
                <a:spcPct val="0"/>
              </a:spcBef>
              <a:buFont typeface="Arial" pitchFamily="18" charset="2"/>
              <a:buChar char="•"/>
            </a:pPr>
            <a:r>
              <a:rPr lang="fr-FR" dirty="0">
                <a:solidFill>
                  <a:schemeClr val="accent1"/>
                </a:solidFill>
                <a:latin typeface="Arial" panose="020B0604020202020204" pitchFamily="34" charset="0"/>
                <a:ea typeface="+mj-ea"/>
                <a:cs typeface="Arial" panose="020B0604020202020204" pitchFamily="34" charset="0"/>
              </a:rPr>
              <a:t>Réflexion et adoption d’un plan d’actions pour atteindre les objectifs du projet </a:t>
            </a:r>
            <a:r>
              <a:rPr lang="fr-FR" dirty="0">
                <a:solidFill>
                  <a:srgbClr val="2C7C9F"/>
                </a:solidFill>
                <a:latin typeface="Arial"/>
                <a:ea typeface="+mj-ea"/>
                <a:cs typeface="Arial"/>
              </a:rPr>
              <a:t>initial</a:t>
            </a:r>
            <a:r>
              <a:rPr lang="fr-FR" sz="2600" dirty="0">
                <a:solidFill>
                  <a:schemeClr val="accent1"/>
                </a:solidFill>
                <a:latin typeface="Arial" panose="020B0604020202020204" pitchFamily="34" charset="0"/>
                <a:ea typeface="+mj-ea"/>
                <a:cs typeface="Arial" panose="020B0604020202020204" pitchFamily="34" charset="0"/>
              </a:rPr>
              <a:t> </a:t>
            </a:r>
            <a:r>
              <a:rPr lang="fr-FR" dirty="0">
                <a:solidFill>
                  <a:schemeClr val="accent1"/>
                </a:solidFill>
                <a:latin typeface="Arial" panose="020B0604020202020204" pitchFamily="34" charset="0"/>
                <a:ea typeface="+mj-ea"/>
                <a:cs typeface="Arial" panose="020B0604020202020204" pitchFamily="34" charset="0"/>
              </a:rPr>
              <a:t>ou d’un nouveau projet d’études ou professionnel</a:t>
            </a:r>
          </a:p>
          <a:p>
            <a:pPr lvl="1">
              <a:lnSpc>
                <a:spcPct val="110000"/>
              </a:lnSpc>
              <a:spcBef>
                <a:spcPct val="0"/>
              </a:spcBef>
              <a:buFont typeface="Arial" pitchFamily="18" charset="2"/>
              <a:buChar char="•"/>
            </a:pPr>
            <a:r>
              <a:rPr lang="fr-FR" dirty="0">
                <a:solidFill>
                  <a:schemeClr val="accent1"/>
                </a:solidFill>
                <a:latin typeface="Arial" panose="020B0604020202020204" pitchFamily="34" charset="0"/>
                <a:ea typeface="+mj-ea"/>
                <a:cs typeface="Arial" panose="020B0604020202020204" pitchFamily="34" charset="0"/>
              </a:rPr>
              <a:t>Orientation / Réorientation </a:t>
            </a:r>
            <a:endParaRPr lang="fr-FR" dirty="0">
              <a:solidFill>
                <a:srgbClr val="000000"/>
              </a:solidFill>
              <a:latin typeface="News Gothic MT"/>
              <a:ea typeface="+mj-ea"/>
              <a:cs typeface="Arial" panose="020B0604020202020204" pitchFamily="34" charset="0"/>
            </a:endParaRPr>
          </a:p>
          <a:p>
            <a:pPr lvl="1">
              <a:lnSpc>
                <a:spcPct val="110000"/>
              </a:lnSpc>
              <a:spcBef>
                <a:spcPct val="0"/>
              </a:spcBef>
              <a:buFont typeface="Arial" pitchFamily="18" charset="2"/>
              <a:buChar char="•"/>
            </a:pPr>
            <a:r>
              <a:rPr lang="fr-FR" dirty="0">
                <a:solidFill>
                  <a:schemeClr val="accent1"/>
                </a:solidFill>
                <a:latin typeface="Arial" panose="020B0604020202020204" pitchFamily="34" charset="0"/>
                <a:ea typeface="+mj-ea"/>
                <a:cs typeface="Arial" panose="020B0604020202020204" pitchFamily="34" charset="0"/>
              </a:rPr>
              <a:t>Réflexion sur dire ou ne pas dire la</a:t>
            </a:r>
            <a:r>
              <a:rPr lang="fr-FR" dirty="0">
                <a:solidFill>
                  <a:srgbClr val="2C7C9F"/>
                </a:solidFill>
                <a:latin typeface="Arial"/>
                <a:ea typeface="+mj-ea"/>
                <a:cs typeface="Arial"/>
              </a:rPr>
              <a:t> maladie</a:t>
            </a:r>
            <a:endParaRPr lang="fr-FR" dirty="0">
              <a:solidFill>
                <a:schemeClr val="tx1"/>
              </a:solidFill>
              <a:ea typeface="+mj-ea"/>
            </a:endParaRPr>
          </a:p>
          <a:p>
            <a:pPr marL="342900" lvl="0" indent="-342900">
              <a:lnSpc>
                <a:spcPct val="110000"/>
              </a:lnSpc>
              <a:spcBef>
                <a:spcPct val="0"/>
              </a:spcBef>
              <a:buFont typeface="Wingdings" panose="05000000000000000000" pitchFamily="2" charset="2"/>
              <a:buChar char="Ø"/>
            </a:pPr>
            <a:endParaRPr lang="fr-FR" sz="2600" dirty="0">
              <a:solidFill>
                <a:schemeClr val="accent1"/>
              </a:solidFill>
              <a:latin typeface="Arial" panose="020B0604020202020204" pitchFamily="34" charset="0"/>
              <a:ea typeface="+mj-ea"/>
              <a:cs typeface="Arial" panose="020B0604020202020204" pitchFamily="34" charset="0"/>
            </a:endParaRPr>
          </a:p>
          <a:p>
            <a:pPr marL="0" lvl="0" indent="0">
              <a:lnSpc>
                <a:spcPct val="110000"/>
              </a:lnSpc>
              <a:spcBef>
                <a:spcPct val="0"/>
              </a:spcBef>
              <a:buNone/>
            </a:pPr>
            <a:endParaRPr lang="fr-FR" sz="2600" dirty="0">
              <a:solidFill>
                <a:schemeClr val="accent1"/>
              </a:solidFill>
              <a:latin typeface="Arial" panose="020B0604020202020204" pitchFamily="34" charset="0"/>
              <a:ea typeface="+mj-ea"/>
              <a:cs typeface="Arial" panose="020B0604020202020204" pitchFamily="34" charset="0"/>
            </a:endParaRPr>
          </a:p>
          <a:p>
            <a:pPr marL="342900" indent="-342900">
              <a:lnSpc>
                <a:spcPct val="110000"/>
              </a:lnSpc>
              <a:spcBef>
                <a:spcPct val="0"/>
              </a:spcBef>
              <a:buFont typeface="Wingdings" panose="05000000000000000000" pitchFamily="2" charset="2"/>
              <a:buChar char="Ø"/>
            </a:pPr>
            <a:r>
              <a:rPr lang="fr-FR" sz="3000" b="1" dirty="0">
                <a:solidFill>
                  <a:schemeClr val="accent6"/>
                </a:solidFill>
                <a:latin typeface="Arial Narrow"/>
              </a:rPr>
              <a:t>Comportemental : </a:t>
            </a:r>
          </a:p>
          <a:p>
            <a:pPr lvl="1">
              <a:lnSpc>
                <a:spcPct val="110000"/>
              </a:lnSpc>
              <a:spcBef>
                <a:spcPct val="0"/>
              </a:spcBef>
              <a:buFont typeface="Arial" panose="05000000000000000000" pitchFamily="2" charset="2"/>
              <a:buChar char="•"/>
            </a:pPr>
            <a:r>
              <a:rPr lang="fr-FR" sz="2400" dirty="0">
                <a:solidFill>
                  <a:schemeClr val="accent1"/>
                </a:solidFill>
                <a:latin typeface="Arial" panose="020B0604020202020204" pitchFamily="34" charset="0"/>
                <a:ea typeface="+mj-ea"/>
                <a:cs typeface="Arial" panose="020B0604020202020204" pitchFamily="34" charset="0"/>
              </a:rPr>
              <a:t>Acquisition des outils de communication verbale et non verbale pour une confiance en soi retrouvée</a:t>
            </a:r>
            <a:endParaRPr lang="fr-FR" sz="2400" dirty="0">
              <a:solidFill>
                <a:srgbClr val="000000"/>
              </a:solidFill>
              <a:latin typeface="News Gothic MT"/>
              <a:cs typeface="Arial"/>
            </a:endParaRPr>
          </a:p>
          <a:p>
            <a:pPr lvl="1">
              <a:lnSpc>
                <a:spcPct val="110000"/>
              </a:lnSpc>
              <a:spcBef>
                <a:spcPct val="0"/>
              </a:spcBef>
              <a:buClr>
                <a:srgbClr val="215D77"/>
              </a:buClr>
              <a:buFont typeface="Arial" panose="05000000000000000000" pitchFamily="2" charset="2"/>
              <a:buChar char="•"/>
            </a:pPr>
            <a:r>
              <a:rPr lang="fr-FR" sz="2400" dirty="0">
                <a:solidFill>
                  <a:srgbClr val="2C7C9F"/>
                </a:solidFill>
                <a:latin typeface="Arial"/>
                <a:cs typeface="Arial"/>
              </a:rPr>
              <a:t>Adaptation de la posture sociale et reprise de confiance en soi, notamment par l’intégration d’outils de communication et de temps de réflexion sur le positionnement adéquat en fonction des interlocuteurs)</a:t>
            </a:r>
            <a:endParaRPr lang="fr-FR" sz="2400" dirty="0">
              <a:solidFill>
                <a:schemeClr val="tx1"/>
              </a:solidFill>
            </a:endParaRPr>
          </a:p>
          <a:p>
            <a:endParaRPr lang="fr-FR" dirty="0"/>
          </a:p>
        </p:txBody>
      </p:sp>
    </p:spTree>
    <p:extLst>
      <p:ext uri="{BB962C8B-B14F-4D97-AF65-F5344CB8AC3E}">
        <p14:creationId xmlns:p14="http://schemas.microsoft.com/office/powerpoint/2010/main" val="21598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9A17-6D66-6C44-87A7-DC62C20424BC}"/>
              </a:ext>
            </a:extLst>
          </p:cNvPr>
          <p:cNvSpPr>
            <a:spLocks noGrp="1"/>
          </p:cNvSpPr>
          <p:nvPr>
            <p:ph type="title"/>
          </p:nvPr>
        </p:nvSpPr>
        <p:spPr>
          <a:xfrm>
            <a:off x="549275" y="107576"/>
            <a:ext cx="8042276" cy="701341"/>
          </a:xfrm>
        </p:spPr>
        <p:txBody>
          <a:bodyPr/>
          <a:lstStyle/>
          <a:p>
            <a:r>
              <a:rPr lang="fr-FR" sz="3200" b="1" dirty="0"/>
              <a:t>Processus d’accompagnement </a:t>
            </a:r>
          </a:p>
        </p:txBody>
      </p:sp>
      <p:sp>
        <p:nvSpPr>
          <p:cNvPr id="3" name="Espace réservé du contenu 2">
            <a:extLst>
              <a:ext uri="{FF2B5EF4-FFF2-40B4-BE49-F238E27FC236}">
                <a16:creationId xmlns:a16="http://schemas.microsoft.com/office/drawing/2014/main" id="{97E3823E-FC7C-F740-B924-A8218ABD9F4C}"/>
              </a:ext>
            </a:extLst>
          </p:cNvPr>
          <p:cNvSpPr>
            <a:spLocks noGrp="1"/>
          </p:cNvSpPr>
          <p:nvPr>
            <p:ph idx="1"/>
          </p:nvPr>
        </p:nvSpPr>
        <p:spPr>
          <a:xfrm>
            <a:off x="411760" y="1116306"/>
            <a:ext cx="8494418" cy="4683630"/>
          </a:xfrm>
        </p:spPr>
        <p:txBody>
          <a:bodyPr>
            <a:normAutofit lnSpcReduction="10000"/>
          </a:bodyPr>
          <a:lstStyle/>
          <a:p>
            <a:pPr>
              <a:buFont typeface="Wingdings" pitchFamily="2" charset="2"/>
              <a:buChar char="§"/>
            </a:pPr>
            <a:r>
              <a:rPr lang="fr-FR" sz="1800" b="1" dirty="0">
                <a:solidFill>
                  <a:schemeClr val="accent1"/>
                </a:solidFill>
              </a:rPr>
              <a:t>Phase d’ouverture </a:t>
            </a:r>
            <a:r>
              <a:rPr lang="fr-FR" sz="1800" dirty="0">
                <a:solidFill>
                  <a:schemeClr val="accent1"/>
                </a:solidFill>
              </a:rPr>
              <a:t>: </a:t>
            </a:r>
          </a:p>
          <a:p>
            <a:pPr lvl="1">
              <a:buFont typeface="Wingdings" pitchFamily="2" charset="2"/>
              <a:buChar char="Ø"/>
            </a:pPr>
            <a:r>
              <a:rPr lang="fr-FR" sz="1800" dirty="0" err="1">
                <a:solidFill>
                  <a:schemeClr val="accent1"/>
                </a:solidFill>
                <a:latin typeface="Arial" panose="020B0604020202020204" pitchFamily="34" charset="0"/>
                <a:cs typeface="Arial" panose="020B0604020202020204" pitchFamily="34" charset="0"/>
              </a:rPr>
              <a:t>Ėtat</a:t>
            </a:r>
            <a:r>
              <a:rPr lang="fr-FR" sz="1800" dirty="0">
                <a:solidFill>
                  <a:schemeClr val="accent1"/>
                </a:solidFill>
                <a:latin typeface="Arial" panose="020B0604020202020204" pitchFamily="34" charset="0"/>
                <a:cs typeface="Arial" panose="020B0604020202020204" pitchFamily="34" charset="0"/>
              </a:rPr>
              <a:t> des lieux : projet antérieur / adaptation / réorientation </a:t>
            </a:r>
          </a:p>
          <a:p>
            <a:pPr>
              <a:buFont typeface="Wingdings" pitchFamily="2" charset="2"/>
              <a:buChar char="§"/>
            </a:pPr>
            <a:r>
              <a:rPr lang="fr-FR" sz="1800" b="1" dirty="0">
                <a:solidFill>
                  <a:schemeClr val="accent1"/>
                </a:solidFill>
              </a:rPr>
              <a:t>Phase de choix </a:t>
            </a:r>
            <a:r>
              <a:rPr lang="fr-FR" sz="1800" dirty="0">
                <a:solidFill>
                  <a:schemeClr val="accent1"/>
                </a:solidFill>
              </a:rPr>
              <a:t>: du rêve à la réalité </a:t>
            </a:r>
          </a:p>
          <a:p>
            <a:pPr lvl="1">
              <a:buFont typeface="Wingdings" pitchFamily="2" charset="2"/>
              <a:buChar char="Ø"/>
            </a:pPr>
            <a:r>
              <a:rPr lang="fr-FR" sz="1800" dirty="0">
                <a:solidFill>
                  <a:schemeClr val="accent1"/>
                </a:solidFill>
              </a:rPr>
              <a:t>Tests : valeurs de vie, valeurs professionnelles, médiation par l’image </a:t>
            </a:r>
          </a:p>
          <a:p>
            <a:pPr lvl="1">
              <a:buFont typeface="Wingdings" pitchFamily="2" charset="2"/>
              <a:buChar char="Ø"/>
            </a:pPr>
            <a:r>
              <a:rPr lang="fr-FR" sz="1800" dirty="0">
                <a:solidFill>
                  <a:schemeClr val="accent1"/>
                </a:solidFill>
                <a:latin typeface="Arial" panose="020B0604020202020204" pitchFamily="34" charset="0"/>
                <a:cs typeface="Arial" panose="020B0604020202020204" pitchFamily="34" charset="0"/>
              </a:rPr>
              <a:t>Je veux - je peux - ce jour – demain</a:t>
            </a:r>
          </a:p>
          <a:p>
            <a:pPr lvl="1">
              <a:buFont typeface="Wingdings" pitchFamily="2" charset="2"/>
              <a:buChar char="Ø"/>
            </a:pPr>
            <a:r>
              <a:rPr lang="fr-FR" sz="1800" dirty="0">
                <a:solidFill>
                  <a:schemeClr val="accent1"/>
                </a:solidFill>
                <a:latin typeface="Arial" panose="020B0604020202020204" pitchFamily="34" charset="0"/>
                <a:cs typeface="Arial" panose="020B0604020202020204" pitchFamily="34" charset="0"/>
              </a:rPr>
              <a:t>Lâcher prise - ouverture sur le futur</a:t>
            </a:r>
          </a:p>
          <a:p>
            <a:pPr>
              <a:buFont typeface="Wingdings" pitchFamily="2" charset="2"/>
              <a:buChar char="§"/>
            </a:pPr>
            <a:r>
              <a:rPr lang="fr-FR" sz="1800" b="1" dirty="0">
                <a:solidFill>
                  <a:schemeClr val="accent1"/>
                </a:solidFill>
                <a:latin typeface="Arial" panose="020B0604020202020204" pitchFamily="34" charset="0"/>
                <a:cs typeface="Arial" panose="020B0604020202020204" pitchFamily="34" charset="0"/>
              </a:rPr>
              <a:t>Phase de préparation</a:t>
            </a:r>
            <a:r>
              <a:rPr lang="fr-FR" sz="1800" dirty="0">
                <a:solidFill>
                  <a:schemeClr val="accent1"/>
                </a:solidFill>
                <a:latin typeface="Arial" panose="020B0604020202020204" pitchFamily="34" charset="0"/>
                <a:cs typeface="Arial" panose="020B0604020202020204" pitchFamily="34" charset="0"/>
              </a:rPr>
              <a:t> : acquisitions de compétences et habilités relationnelles</a:t>
            </a:r>
          </a:p>
          <a:p>
            <a:pPr algn="just">
              <a:buFont typeface="Wingdings" pitchFamily="2" charset="2"/>
              <a:buChar char="§"/>
            </a:pPr>
            <a:r>
              <a:rPr lang="fr-FR" sz="1800" b="1" dirty="0">
                <a:solidFill>
                  <a:schemeClr val="accent1"/>
                </a:solidFill>
                <a:latin typeface="Arial" panose="020B0604020202020204" pitchFamily="34" charset="0"/>
                <a:cs typeface="Arial" panose="020B0604020202020204" pitchFamily="34" charset="0"/>
              </a:rPr>
              <a:t>Phase d’action </a:t>
            </a:r>
          </a:p>
          <a:p>
            <a:pPr algn="just">
              <a:buFont typeface="Wingdings" pitchFamily="2" charset="2"/>
              <a:buChar char="§"/>
            </a:pPr>
            <a:r>
              <a:rPr lang="fr-FR" sz="1800" b="1" dirty="0">
                <a:solidFill>
                  <a:schemeClr val="accent1"/>
                </a:solidFill>
                <a:latin typeface="Arial" panose="020B0604020202020204" pitchFamily="34" charset="0"/>
                <a:cs typeface="Arial" panose="020B0604020202020204" pitchFamily="34" charset="0"/>
              </a:rPr>
              <a:t>Phase ajustement</a:t>
            </a:r>
            <a:r>
              <a:rPr lang="fr-FR" sz="1800" dirty="0">
                <a:solidFill>
                  <a:schemeClr val="accent1"/>
                </a:solidFill>
                <a:latin typeface="Arial" panose="020B0604020202020204" pitchFamily="34" charset="0"/>
                <a:cs typeface="Arial" panose="020B0604020202020204" pitchFamily="34" charset="0"/>
              </a:rPr>
              <a:t> - réadaptation du projet </a:t>
            </a:r>
          </a:p>
          <a:p>
            <a:pPr algn="just">
              <a:buFont typeface="Wingdings" pitchFamily="2" charset="2"/>
              <a:buChar char="§"/>
            </a:pPr>
            <a:r>
              <a:rPr lang="fr-FR" sz="1800" b="1" dirty="0">
                <a:solidFill>
                  <a:schemeClr val="accent1"/>
                </a:solidFill>
                <a:latin typeface="Arial" panose="020B0604020202020204" pitchFamily="34" charset="0"/>
                <a:cs typeface="Arial" panose="020B0604020202020204" pitchFamily="34" charset="0"/>
              </a:rPr>
              <a:t>Retour à une normalité</a:t>
            </a:r>
            <a:r>
              <a:rPr lang="fr-FR" sz="1800" dirty="0">
                <a:solidFill>
                  <a:schemeClr val="accent1"/>
                </a:solidFill>
                <a:latin typeface="Arial" panose="020B0604020202020204" pitchFamily="34" charset="0"/>
                <a:cs typeface="Arial" panose="020B0604020202020204" pitchFamily="34" charset="0"/>
              </a:rPr>
              <a:t>  (CT - LT)</a:t>
            </a:r>
            <a:endParaRPr lang="fr-FR" sz="1800" dirty="0">
              <a:solidFill>
                <a:schemeClr val="accent1"/>
              </a:solidFill>
            </a:endParaRPr>
          </a:p>
          <a:p>
            <a:pPr lvl="1">
              <a:buFont typeface="Wingdings" pitchFamily="2" charset="2"/>
              <a:buChar char="Ø"/>
            </a:pPr>
            <a:endParaRPr lang="fr-FR" sz="1800" dirty="0">
              <a:solidFill>
                <a:schemeClr val="accent1"/>
              </a:solidFill>
            </a:endParaRPr>
          </a:p>
        </p:txBody>
      </p:sp>
      <p:sp>
        <p:nvSpPr>
          <p:cNvPr id="5" name="ZoneTexte 4">
            <a:extLst>
              <a:ext uri="{FF2B5EF4-FFF2-40B4-BE49-F238E27FC236}">
                <a16:creationId xmlns:a16="http://schemas.microsoft.com/office/drawing/2014/main" id="{497BD059-38DC-6849-8BAF-E6DF088DB036}"/>
              </a:ext>
            </a:extLst>
          </p:cNvPr>
          <p:cNvSpPr txBox="1"/>
          <p:nvPr/>
        </p:nvSpPr>
        <p:spPr>
          <a:xfrm>
            <a:off x="1779619" y="5626430"/>
            <a:ext cx="5181145" cy="646331"/>
          </a:xfrm>
          <a:prstGeom prst="rect">
            <a:avLst/>
          </a:prstGeom>
          <a:noFill/>
        </p:spPr>
        <p:txBody>
          <a:bodyPr wrap="square">
            <a:spAutoFit/>
          </a:bodyPr>
          <a:lstStyle/>
          <a:p>
            <a:pPr algn="ctr"/>
            <a:r>
              <a:rPr lang="fr-FR" sz="1800" b="1" dirty="0">
                <a:solidFill>
                  <a:schemeClr val="accent6"/>
                </a:solidFill>
                <a:latin typeface="Arial Narrow"/>
                <a:ea typeface="Arial Narrow"/>
                <a:cs typeface="Arial Narrow"/>
              </a:rPr>
              <a:t>Devenir indépendant et acteur dans sa recherche de formation ou d’emploi</a:t>
            </a:r>
            <a:endParaRPr lang="fr-FR" dirty="0">
              <a:solidFill>
                <a:schemeClr val="accent6"/>
              </a:solidFill>
            </a:endParaRPr>
          </a:p>
        </p:txBody>
      </p:sp>
    </p:spTree>
    <p:extLst>
      <p:ext uri="{BB962C8B-B14F-4D97-AF65-F5344CB8AC3E}">
        <p14:creationId xmlns:p14="http://schemas.microsoft.com/office/powerpoint/2010/main" val="415538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85750"/>
            <a:ext cx="8042276" cy="871870"/>
          </a:xfrm>
        </p:spPr>
        <p:txBody>
          <a:bodyPr/>
          <a:lstStyle/>
          <a:p>
            <a:br>
              <a:rPr lang="fr-FR" sz="3200" dirty="0"/>
            </a:br>
            <a:r>
              <a:rPr lang="fr-FR" sz="3200" b="1" dirty="0"/>
              <a:t>Projet professionnel ou scolaire</a:t>
            </a:r>
            <a:br>
              <a:rPr lang="fr-FR" sz="3200" b="1" dirty="0"/>
            </a:br>
            <a:endParaRPr lang="fr-FR" sz="3200" b="1" dirty="0"/>
          </a:p>
        </p:txBody>
      </p:sp>
      <p:sp>
        <p:nvSpPr>
          <p:cNvPr id="3" name="Titre 1"/>
          <p:cNvSpPr txBox="1">
            <a:spLocks/>
          </p:cNvSpPr>
          <p:nvPr/>
        </p:nvSpPr>
        <p:spPr>
          <a:xfrm>
            <a:off x="547176" y="1729218"/>
            <a:ext cx="8042276" cy="531158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fr-FR" sz="2400" b="1" dirty="0">
                <a:solidFill>
                  <a:schemeClr val="accent6"/>
                </a:solidFill>
                <a:latin typeface="Arial Narrow"/>
                <a:ea typeface="Arial Narrow"/>
                <a:cs typeface="Arial Narrow"/>
              </a:rPr>
              <a:t>Compétences et habilités à acquérir - Thématiques de travail </a:t>
            </a:r>
          </a:p>
          <a:p>
            <a:endParaRPr lang="fr-FR" sz="2400" b="1" dirty="0">
              <a:solidFill>
                <a:srgbClr val="EA5901"/>
              </a:solidFill>
              <a:latin typeface="Arial Narrow"/>
              <a:ea typeface="Arial Narrow"/>
              <a:cs typeface="Arial Narrow"/>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Techniques de recherche de formations et d’emplois</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Comment se préparer à des examens et des concours</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Comment se préparer à des entretiens d’embauche</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Gestion du temps</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Acquérir des clés de communication</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r>
              <a:rPr lang="fr-FR" sz="2400" b="1" dirty="0">
                <a:solidFill>
                  <a:schemeClr val="accent6"/>
                </a:solidFill>
                <a:latin typeface="Arial Narrow"/>
                <a:ea typeface="Arial Narrow"/>
                <a:cs typeface="Arial Narrow"/>
              </a:rPr>
              <a:t>Savoir-faire</a:t>
            </a:r>
          </a:p>
          <a:p>
            <a:r>
              <a:rPr lang="fr-FR" sz="2400" b="1" dirty="0">
                <a:solidFill>
                  <a:schemeClr val="accent6"/>
                </a:solidFill>
                <a:latin typeface="Arial Narrow"/>
                <a:ea typeface="Arial Narrow"/>
                <a:cs typeface="Arial Narrow"/>
              </a:rPr>
              <a:t>Confiance et performance</a:t>
            </a:r>
          </a:p>
          <a:p>
            <a:r>
              <a:rPr lang="fr-FR" sz="2400" b="1" dirty="0">
                <a:solidFill>
                  <a:schemeClr val="accent6"/>
                </a:solidFill>
                <a:latin typeface="Arial Narrow"/>
                <a:ea typeface="Arial Narrow"/>
                <a:cs typeface="Arial Narrow"/>
              </a:rPr>
              <a:t>Recherche de formation ou d’emploi</a:t>
            </a:r>
          </a:p>
          <a:p>
            <a:endParaRPr lang="fr-FR" sz="2400" b="1" dirty="0">
              <a:solidFill>
                <a:srgbClr val="EA5901"/>
              </a:solidFill>
              <a:latin typeface="Arial Narrow"/>
              <a:ea typeface="Arial Narrow"/>
              <a:cs typeface="Arial Narrow"/>
            </a:endParaRPr>
          </a:p>
        </p:txBody>
      </p:sp>
      <p:sp>
        <p:nvSpPr>
          <p:cNvPr id="4" name="Flèche vers le bas 3"/>
          <p:cNvSpPr/>
          <p:nvPr/>
        </p:nvSpPr>
        <p:spPr>
          <a:xfrm>
            <a:off x="4100481" y="4849554"/>
            <a:ext cx="935665" cy="574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938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419048"/>
            <a:ext cx="8042276" cy="871870"/>
          </a:xfrm>
        </p:spPr>
        <p:txBody>
          <a:bodyPr/>
          <a:lstStyle/>
          <a:p>
            <a:br>
              <a:rPr lang="fr-FR" sz="3200" dirty="0"/>
            </a:br>
            <a:r>
              <a:rPr lang="fr-FR" sz="3200" b="1" dirty="0"/>
              <a:t>Projet professionnel ou scolaire</a:t>
            </a:r>
            <a:br>
              <a:rPr lang="fr-FR" sz="3200" b="1" dirty="0"/>
            </a:br>
            <a:endParaRPr lang="fr-FR" sz="3200" b="1" dirty="0"/>
          </a:p>
        </p:txBody>
      </p:sp>
      <p:sp>
        <p:nvSpPr>
          <p:cNvPr id="3" name="Titre 1"/>
          <p:cNvSpPr txBox="1">
            <a:spLocks/>
          </p:cNvSpPr>
          <p:nvPr/>
        </p:nvSpPr>
        <p:spPr>
          <a:xfrm>
            <a:off x="549275" y="447675"/>
            <a:ext cx="8175625" cy="583896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fr-FR" sz="2400" b="1" dirty="0">
                <a:solidFill>
                  <a:schemeClr val="accent6"/>
                </a:solidFill>
                <a:latin typeface="Arial Narrow"/>
                <a:ea typeface="Arial Narrow"/>
                <a:cs typeface="Arial Narrow"/>
              </a:rPr>
              <a:t>Travail sur soi - Thématiques de travail </a:t>
            </a:r>
          </a:p>
          <a:p>
            <a:endParaRPr lang="fr-FR" sz="2400" b="1" dirty="0">
              <a:solidFill>
                <a:srgbClr val="EA5901"/>
              </a:solidFill>
              <a:latin typeface="Arial Narrow"/>
              <a:ea typeface="Arial Narrow"/>
              <a:cs typeface="Arial Narrow"/>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Gestion du stress face à un entretien ou à une reprise </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Gestion du positionnement</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Travail sur ses forces et freins du moment</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latin typeface="Arial" panose="020B0604020202020204" pitchFamily="34" charset="0"/>
                <a:cs typeface="Arial" panose="020B0604020202020204" pitchFamily="34" charset="0"/>
              </a:rPr>
              <a:t>Valorisation de soi…</a:t>
            </a: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r>
              <a:rPr lang="fr-FR" sz="2400" b="1" dirty="0">
                <a:solidFill>
                  <a:schemeClr val="accent6"/>
                </a:solidFill>
                <a:latin typeface="Arial Narrow"/>
                <a:ea typeface="Arial Narrow"/>
                <a:cs typeface="Arial Narrow"/>
              </a:rPr>
              <a:t>Savoir-Etre</a:t>
            </a:r>
          </a:p>
          <a:p>
            <a:r>
              <a:rPr lang="fr-FR" sz="2400" b="1" dirty="0">
                <a:solidFill>
                  <a:schemeClr val="accent6"/>
                </a:solidFill>
                <a:latin typeface="Arial Narrow"/>
                <a:ea typeface="Arial Narrow"/>
                <a:cs typeface="Arial Narrow"/>
              </a:rPr>
              <a:t>Etre mieux avec soi pour se donner toutes les chances de trouver une formation ou un métier</a:t>
            </a:r>
          </a:p>
        </p:txBody>
      </p:sp>
      <p:sp>
        <p:nvSpPr>
          <p:cNvPr id="4" name="Flèche vers le bas 3"/>
          <p:cNvSpPr/>
          <p:nvPr/>
        </p:nvSpPr>
        <p:spPr>
          <a:xfrm>
            <a:off x="4100482" y="4324350"/>
            <a:ext cx="935665" cy="574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885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234" y="-114300"/>
            <a:ext cx="8042276" cy="910733"/>
          </a:xfrm>
        </p:spPr>
        <p:txBody>
          <a:bodyPr/>
          <a:lstStyle/>
          <a:p>
            <a:r>
              <a:rPr lang="fr-FR" sz="3200" b="1" dirty="0"/>
              <a:t>Des choix stratégiques variables</a:t>
            </a:r>
          </a:p>
        </p:txBody>
      </p:sp>
      <p:sp>
        <p:nvSpPr>
          <p:cNvPr id="3" name="Rectangle 2"/>
          <p:cNvSpPr/>
          <p:nvPr/>
        </p:nvSpPr>
        <p:spPr>
          <a:xfrm>
            <a:off x="715385" y="996813"/>
            <a:ext cx="7710055" cy="646331"/>
          </a:xfrm>
          <a:prstGeom prst="rect">
            <a:avLst/>
          </a:prstGeom>
        </p:spPr>
        <p:txBody>
          <a:bodyPr wrap="square">
            <a:spAutoFit/>
          </a:bodyPr>
          <a:lstStyle/>
          <a:p>
            <a:pPr marL="285750" indent="-285750" algn="just" latinLnBrk="1" hangingPunct="0">
              <a:buFont typeface="Wingdings" panose="05000000000000000000" pitchFamily="2" charset="2"/>
              <a:buChar char="ü"/>
            </a:pPr>
            <a:endParaRPr lang="fr-FR"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latinLnBrk="1" hangingPunct="0">
              <a:buFont typeface="Wingdings" panose="05000000000000000000" pitchFamily="2" charset="2"/>
              <a:buChar char="ü"/>
            </a:pPr>
            <a:endParaRPr lang="fr-FR"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p:cNvSpPr/>
          <p:nvPr/>
        </p:nvSpPr>
        <p:spPr>
          <a:xfrm>
            <a:off x="549275" y="1018309"/>
            <a:ext cx="8421366" cy="5509200"/>
          </a:xfrm>
          <a:prstGeom prst="rect">
            <a:avLst/>
          </a:prstGeom>
        </p:spPr>
        <p:txBody>
          <a:bodyPr wrap="square" anchor="t">
            <a:spAutoFit/>
          </a:bodyPr>
          <a:lstStyle/>
          <a:p>
            <a:pPr algn="ctr">
              <a:spcBef>
                <a:spcPct val="0"/>
              </a:spcBef>
            </a:pPr>
            <a:r>
              <a:rPr lang="fr-FR" sz="2400" b="1" dirty="0">
                <a:solidFill>
                  <a:schemeClr val="accent6"/>
                </a:solidFill>
                <a:latin typeface="Arial Narrow"/>
                <a:ea typeface="Arial Narrow"/>
                <a:cs typeface="Arial Narrow"/>
              </a:rPr>
              <a:t>Dire ou ne pas dire</a:t>
            </a:r>
          </a:p>
          <a:p>
            <a:pPr algn="just" latinLnBrk="1" hangingPunct="0"/>
            <a:endParaRPr lang="fr-FR"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Selon le parcours de soins</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Si le handicap est visible ou non</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Si des séquelles demeurent ou non</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Le positionnement  du jeune face à la maladie</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cs typeface="Arial" panose="020B0604020202020204" pitchFamily="34" charset="0"/>
              </a:rPr>
              <a:t>Si la structure est bienveillante et a une politique d’accueil  favorable </a:t>
            </a:r>
          </a:p>
          <a:p>
            <a:pPr marL="285750" indent="-285750" algn="just" latinLnBrk="1" hangingPunct="0">
              <a:buFont typeface="Wingdings" panose="05000000000000000000" pitchFamily="2" charset="2"/>
              <a:buChar char="ü"/>
            </a:pPr>
            <a:endParaRPr lang="fr-FR" b="1" dirty="0">
              <a:solidFill>
                <a:schemeClr val="tx1">
                  <a:lumMod val="65000"/>
                  <a:lumOff val="35000"/>
                </a:schemeClr>
              </a:solidFill>
              <a:latin typeface="Arial" panose="020B0604020202020204" pitchFamily="34" charset="0"/>
              <a:cs typeface="Arial" panose="020B0604020202020204" pitchFamily="34" charset="0"/>
            </a:endParaRPr>
          </a:p>
          <a:p>
            <a:pPr algn="ctr">
              <a:spcBef>
                <a:spcPct val="0"/>
              </a:spcBef>
            </a:pPr>
            <a:r>
              <a:rPr lang="fr-FR" sz="2400" b="1" dirty="0">
                <a:solidFill>
                  <a:schemeClr val="accent6"/>
                </a:solidFill>
                <a:latin typeface="Arial Narrow"/>
                <a:ea typeface="Arial Narrow"/>
                <a:cs typeface="Arial Narrow"/>
              </a:rPr>
              <a:t>Des contraintes en  lien </a:t>
            </a:r>
          </a:p>
          <a:p>
            <a:pPr marL="342900" indent="-342900" algn="just">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La situation sociale (emploi ou non, niveau de vie, seule ou non…)</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Le cadre familial</a:t>
            </a:r>
          </a:p>
          <a:p>
            <a:pPr marL="342900" indent="-342900" algn="just">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Le positionnement  de la personne face aux études et/ou à l’emploi</a:t>
            </a:r>
          </a:p>
          <a:p>
            <a:pPr marL="342900" indent="-342900" algn="just">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indent="-342900" algn="just">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algn="ctr">
              <a:spcBef>
                <a:spcPct val="0"/>
              </a:spcBef>
            </a:pPr>
            <a:r>
              <a:rPr lang="fr-FR" sz="2000" b="1" dirty="0">
                <a:solidFill>
                  <a:schemeClr val="accent6"/>
                </a:solidFill>
                <a:latin typeface="Arial Narrow"/>
                <a:ea typeface="Arial Narrow"/>
                <a:cs typeface="Arial Narrow"/>
              </a:rPr>
              <a:t>Une stratégie qui évolue dans le temps</a:t>
            </a:r>
          </a:p>
          <a:p>
            <a:pPr algn="ctr">
              <a:spcBef>
                <a:spcPct val="0"/>
              </a:spcBef>
            </a:pPr>
            <a:r>
              <a:rPr lang="fr-FR" sz="2000" b="1" dirty="0">
                <a:solidFill>
                  <a:schemeClr val="accent6"/>
                </a:solidFill>
                <a:latin typeface="Arial Narrow"/>
                <a:ea typeface="Arial Narrow"/>
                <a:cs typeface="Arial Narrow"/>
              </a:rPr>
              <a:t>De ces choix en découlent des actions différentes</a:t>
            </a:r>
          </a:p>
        </p:txBody>
      </p:sp>
    </p:spTree>
    <p:extLst>
      <p:ext uri="{BB962C8B-B14F-4D97-AF65-F5344CB8AC3E}">
        <p14:creationId xmlns:p14="http://schemas.microsoft.com/office/powerpoint/2010/main" val="229623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5C607-2914-47F6-897A-8535CB9B19DD}"/>
              </a:ext>
            </a:extLst>
          </p:cNvPr>
          <p:cNvSpPr>
            <a:spLocks noGrp="1"/>
          </p:cNvSpPr>
          <p:nvPr>
            <p:ph type="title"/>
          </p:nvPr>
        </p:nvSpPr>
        <p:spPr>
          <a:xfrm>
            <a:off x="0" y="-628104"/>
            <a:ext cx="9174147" cy="1336675"/>
          </a:xfrm>
        </p:spPr>
        <p:txBody>
          <a:bodyPr/>
          <a:lstStyle/>
          <a:p>
            <a:r>
              <a:rPr lang="fr-FR" sz="3200" b="1" dirty="0"/>
              <a:t>La mise en place d'outils qui rassemblent :</a:t>
            </a:r>
          </a:p>
        </p:txBody>
      </p:sp>
      <p:pic>
        <p:nvPicPr>
          <p:cNvPr id="3" name="Image 3" descr="Une image contenant capture d’écran&#10;&#10;Description générée avec un niveau de confiance très élevé">
            <a:extLst>
              <a:ext uri="{FF2B5EF4-FFF2-40B4-BE49-F238E27FC236}">
                <a16:creationId xmlns:a16="http://schemas.microsoft.com/office/drawing/2014/main" id="{AAF97286-34C2-4100-848C-D12C92893155}"/>
              </a:ext>
            </a:extLst>
          </p:cNvPr>
          <p:cNvPicPr>
            <a:picLocks noChangeAspect="1"/>
          </p:cNvPicPr>
          <p:nvPr/>
        </p:nvPicPr>
        <p:blipFill>
          <a:blip r:embed="rId2"/>
          <a:stretch>
            <a:fillRect/>
          </a:stretch>
        </p:blipFill>
        <p:spPr>
          <a:xfrm>
            <a:off x="-58445" y="2551766"/>
            <a:ext cx="6335047" cy="4937727"/>
          </a:xfrm>
          <a:prstGeom prst="rect">
            <a:avLst/>
          </a:prstGeom>
        </p:spPr>
      </p:pic>
      <p:pic>
        <p:nvPicPr>
          <p:cNvPr id="5" name="Image 5" descr="Une image contenant capture d’écran&#10;&#10;Description générée avec un niveau de confiance très élevé">
            <a:extLst>
              <a:ext uri="{FF2B5EF4-FFF2-40B4-BE49-F238E27FC236}">
                <a16:creationId xmlns:a16="http://schemas.microsoft.com/office/drawing/2014/main" id="{F9DD67F9-E80F-4946-9B54-AF062D64469A}"/>
              </a:ext>
            </a:extLst>
          </p:cNvPr>
          <p:cNvPicPr>
            <a:picLocks noChangeAspect="1"/>
          </p:cNvPicPr>
          <p:nvPr/>
        </p:nvPicPr>
        <p:blipFill>
          <a:blip r:embed="rId3"/>
          <a:stretch>
            <a:fillRect/>
          </a:stretch>
        </p:blipFill>
        <p:spPr>
          <a:xfrm>
            <a:off x="5235904" y="1911179"/>
            <a:ext cx="3908096" cy="3203313"/>
          </a:xfrm>
          <a:prstGeom prst="rect">
            <a:avLst/>
          </a:prstGeom>
        </p:spPr>
      </p:pic>
      <p:sp>
        <p:nvSpPr>
          <p:cNvPr id="7" name="ZoneTexte 6">
            <a:extLst>
              <a:ext uri="{FF2B5EF4-FFF2-40B4-BE49-F238E27FC236}">
                <a16:creationId xmlns:a16="http://schemas.microsoft.com/office/drawing/2014/main" id="{383BD9D3-01C3-4F93-B148-A8A628751A6A}"/>
              </a:ext>
            </a:extLst>
          </p:cNvPr>
          <p:cNvSpPr txBox="1"/>
          <p:nvPr/>
        </p:nvSpPr>
        <p:spPr>
          <a:xfrm>
            <a:off x="95250" y="806693"/>
            <a:ext cx="7338315"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chemeClr val="accent6"/>
                </a:solidFill>
                <a:latin typeface="Arial Narrow"/>
              </a:rPr>
              <a:t>Un groupe Facebook secret uniquement dédié aux AJA et leur orientation !</a:t>
            </a:r>
          </a:p>
        </p:txBody>
      </p:sp>
      <p:sp>
        <p:nvSpPr>
          <p:cNvPr id="10" name="ZoneTexte 9">
            <a:extLst>
              <a:ext uri="{FF2B5EF4-FFF2-40B4-BE49-F238E27FC236}">
                <a16:creationId xmlns:a16="http://schemas.microsoft.com/office/drawing/2014/main" id="{5A99B716-F629-4D3D-98E9-6CAC4F7CE3E6}"/>
              </a:ext>
            </a:extLst>
          </p:cNvPr>
          <p:cNvSpPr txBox="1"/>
          <p:nvPr/>
        </p:nvSpPr>
        <p:spPr>
          <a:xfrm>
            <a:off x="5375173" y="5476963"/>
            <a:ext cx="3768827" cy="13234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chemeClr val="accent6"/>
                </a:solidFill>
                <a:latin typeface="Arial Narrow"/>
              </a:rPr>
              <a:t>Des conseils, des bons plans, des articles d'actualité...</a:t>
            </a:r>
            <a:br>
              <a:rPr lang="en-US" sz="2000" b="1" dirty="0">
                <a:solidFill>
                  <a:schemeClr val="accent6"/>
                </a:solidFill>
                <a:latin typeface="Arial Narrow"/>
              </a:rPr>
            </a:br>
            <a:r>
              <a:rPr lang="fr-FR" sz="2000" b="1" dirty="0">
                <a:solidFill>
                  <a:schemeClr val="accent6"/>
                </a:solidFill>
                <a:latin typeface="Arial Narrow"/>
              </a:rPr>
              <a:t>La possibilité également de créer du réseau !</a:t>
            </a:r>
          </a:p>
        </p:txBody>
      </p:sp>
      <p:pic>
        <p:nvPicPr>
          <p:cNvPr id="6" name="Image 5">
            <a:extLst>
              <a:ext uri="{FF2B5EF4-FFF2-40B4-BE49-F238E27FC236}">
                <a16:creationId xmlns:a16="http://schemas.microsoft.com/office/drawing/2014/main" id="{E658F4CE-4511-4096-A9F2-1B43DB8A8D0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22346" y="616701"/>
            <a:ext cx="1386348" cy="1386348"/>
          </a:xfrm>
          <a:prstGeom prst="rect">
            <a:avLst/>
          </a:prstGeom>
          <a:ln>
            <a:noFill/>
          </a:ln>
          <a:effectLst>
            <a:outerShdw blurRad="1270000" dist="50800" dir="5400000" algn="ctr" rotWithShape="0">
              <a:srgbClr val="000000">
                <a:alpha val="0"/>
              </a:srgbClr>
            </a:outerShdw>
            <a:softEdge rad="112500"/>
          </a:effectLst>
        </p:spPr>
      </p:pic>
    </p:spTree>
    <p:extLst>
      <p:ext uri="{BB962C8B-B14F-4D97-AF65-F5344CB8AC3E}">
        <p14:creationId xmlns:p14="http://schemas.microsoft.com/office/powerpoint/2010/main" val="415854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capture d’écran&#10;&#10;Description générée avec un niveau de confiance très élevé">
            <a:extLst>
              <a:ext uri="{FF2B5EF4-FFF2-40B4-BE49-F238E27FC236}">
                <a16:creationId xmlns:a16="http://schemas.microsoft.com/office/drawing/2014/main" id="{83B9136D-4E04-486B-9733-D98D7E68C2E1}"/>
              </a:ext>
            </a:extLst>
          </p:cNvPr>
          <p:cNvPicPr>
            <a:picLocks noChangeAspect="1"/>
          </p:cNvPicPr>
          <p:nvPr/>
        </p:nvPicPr>
        <p:blipFill>
          <a:blip r:embed="rId2"/>
          <a:stretch>
            <a:fillRect/>
          </a:stretch>
        </p:blipFill>
        <p:spPr>
          <a:xfrm>
            <a:off x="130171" y="1342308"/>
            <a:ext cx="8182288" cy="4512801"/>
          </a:xfrm>
          <a:prstGeom prst="rect">
            <a:avLst/>
          </a:prstGeom>
        </p:spPr>
      </p:pic>
      <p:sp>
        <p:nvSpPr>
          <p:cNvPr id="8" name="ZoneTexte 7">
            <a:extLst>
              <a:ext uri="{FF2B5EF4-FFF2-40B4-BE49-F238E27FC236}">
                <a16:creationId xmlns:a16="http://schemas.microsoft.com/office/drawing/2014/main" id="{BAF48BC2-2D4C-4C4A-8F2A-25CDDC67563D}"/>
              </a:ext>
            </a:extLst>
          </p:cNvPr>
          <p:cNvSpPr txBox="1"/>
          <p:nvPr/>
        </p:nvSpPr>
        <p:spPr>
          <a:xfrm>
            <a:off x="167787" y="397708"/>
            <a:ext cx="697100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chemeClr val="accent6"/>
                </a:solidFill>
                <a:latin typeface="Arial Narrow"/>
              </a:rPr>
              <a:t>Un compte twitter pour être au plus près des jeunes et de leurs besoins…</a:t>
            </a:r>
          </a:p>
        </p:txBody>
      </p:sp>
      <p:sp>
        <p:nvSpPr>
          <p:cNvPr id="2" name="ZoneTexte 1">
            <a:extLst>
              <a:ext uri="{FF2B5EF4-FFF2-40B4-BE49-F238E27FC236}">
                <a16:creationId xmlns:a16="http://schemas.microsoft.com/office/drawing/2014/main" id="{B149A257-7CA3-45CF-83F7-E0B064050E26}"/>
              </a:ext>
            </a:extLst>
          </p:cNvPr>
          <p:cNvSpPr txBox="1"/>
          <p:nvPr/>
        </p:nvSpPr>
        <p:spPr>
          <a:xfrm>
            <a:off x="1138842" y="6105250"/>
            <a:ext cx="6866313" cy="400110"/>
          </a:xfrm>
          <a:prstGeom prst="rect">
            <a:avLst/>
          </a:prstGeom>
          <a:noFill/>
        </p:spPr>
        <p:txBody>
          <a:bodyPr wrap="square" rtlCol="0">
            <a:spAutoFit/>
          </a:bodyPr>
          <a:lstStyle/>
          <a:p>
            <a:r>
              <a:rPr lang="fr-FR" sz="2000" b="1" dirty="0">
                <a:solidFill>
                  <a:srgbClr val="EA5901"/>
                </a:solidFill>
                <a:latin typeface="Arial Narrow"/>
              </a:rPr>
              <a:t>Lien du compte: </a:t>
            </a:r>
            <a:r>
              <a:rPr lang="fr-FR" sz="2000" b="1" dirty="0">
                <a:solidFill>
                  <a:srgbClr val="EA5901"/>
                </a:solidFill>
                <a:latin typeface="Arial Narrow"/>
                <a:hlinkClick r:id="rId3"/>
              </a:rPr>
              <a:t>https://twitter.com/jurissante?lang=fr</a:t>
            </a:r>
            <a:r>
              <a:rPr lang="fr-FR" sz="2000" b="1" dirty="0">
                <a:solidFill>
                  <a:srgbClr val="EA5901"/>
                </a:solidFill>
                <a:latin typeface="Arial Narrow"/>
              </a:rPr>
              <a:t> </a:t>
            </a:r>
          </a:p>
        </p:txBody>
      </p:sp>
      <p:pic>
        <p:nvPicPr>
          <p:cNvPr id="5" name="Image 4">
            <a:extLst>
              <a:ext uri="{FF2B5EF4-FFF2-40B4-BE49-F238E27FC236}">
                <a16:creationId xmlns:a16="http://schemas.microsoft.com/office/drawing/2014/main" id="{0FEBD865-2468-4471-92EC-B7868FC550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5429" y="285829"/>
            <a:ext cx="1220784" cy="915588"/>
          </a:xfrm>
          <a:prstGeom prst="rect">
            <a:avLst/>
          </a:prstGeom>
          <a:effectLst>
            <a:outerShdw blurRad="1270000" dist="50800" dir="5400000" algn="ctr" rotWithShape="0">
              <a:srgbClr val="000000">
                <a:alpha val="0"/>
              </a:srgbClr>
            </a:outerShdw>
            <a:softEdge rad="12700"/>
          </a:effectLst>
        </p:spPr>
      </p:pic>
    </p:spTree>
    <p:extLst>
      <p:ext uri="{BB962C8B-B14F-4D97-AF65-F5344CB8AC3E}">
        <p14:creationId xmlns:p14="http://schemas.microsoft.com/office/powerpoint/2010/main" val="30333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1B41C-F450-2740-829C-70CB77409C3A}"/>
              </a:ext>
            </a:extLst>
          </p:cNvPr>
          <p:cNvSpPr>
            <a:spLocks noGrp="1"/>
          </p:cNvSpPr>
          <p:nvPr>
            <p:ph type="title"/>
          </p:nvPr>
        </p:nvSpPr>
        <p:spPr/>
        <p:txBody>
          <a:bodyPr/>
          <a:lstStyle/>
          <a:p>
            <a:r>
              <a:rPr lang="fr-FR" dirty="0"/>
              <a:t>MERCI À L’ASSOCIATION SAINT-LOUIS POUR SON SOUTIEN SANS LEQUEL RIEN NE SERAIT POSSIBLE</a:t>
            </a:r>
          </a:p>
        </p:txBody>
      </p:sp>
      <p:pic>
        <p:nvPicPr>
          <p:cNvPr id="9" name="Image 8">
            <a:extLst>
              <a:ext uri="{FF2B5EF4-FFF2-40B4-BE49-F238E27FC236}">
                <a16:creationId xmlns:a16="http://schemas.microsoft.com/office/drawing/2014/main" id="{5092F0F6-6548-EE40-821E-B25D9E1E4C93}"/>
              </a:ext>
            </a:extLst>
          </p:cNvPr>
          <p:cNvPicPr>
            <a:picLocks noChangeAspect="1"/>
          </p:cNvPicPr>
          <p:nvPr/>
        </p:nvPicPr>
        <p:blipFill>
          <a:blip r:embed="rId2"/>
          <a:stretch>
            <a:fillRect/>
          </a:stretch>
        </p:blipFill>
        <p:spPr>
          <a:xfrm>
            <a:off x="3162867" y="3979872"/>
            <a:ext cx="3098152" cy="2564267"/>
          </a:xfrm>
          <a:prstGeom prst="rect">
            <a:avLst/>
          </a:prstGeom>
        </p:spPr>
      </p:pic>
    </p:spTree>
    <p:extLst>
      <p:ext uri="{BB962C8B-B14F-4D97-AF65-F5344CB8AC3E}">
        <p14:creationId xmlns:p14="http://schemas.microsoft.com/office/powerpoint/2010/main" val="332013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capture d’écran&#10;&#10;Description générée avec un niveau de confiance très élevé">
            <a:extLst>
              <a:ext uri="{FF2B5EF4-FFF2-40B4-BE49-F238E27FC236}">
                <a16:creationId xmlns:a16="http://schemas.microsoft.com/office/drawing/2014/main" id="{9E525093-0E92-44F1-894E-E1FD662920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277729" y="1547446"/>
            <a:ext cx="8025614" cy="4254838"/>
          </a:xfrm>
          <a:prstGeom prst="rect">
            <a:avLst/>
          </a:prstGeom>
        </p:spPr>
      </p:pic>
      <p:sp>
        <p:nvSpPr>
          <p:cNvPr id="8" name="ZoneTexte 7">
            <a:extLst>
              <a:ext uri="{FF2B5EF4-FFF2-40B4-BE49-F238E27FC236}">
                <a16:creationId xmlns:a16="http://schemas.microsoft.com/office/drawing/2014/main" id="{BAF48BC2-2D4C-4C4A-8F2A-25CDDC67563D}"/>
              </a:ext>
            </a:extLst>
          </p:cNvPr>
          <p:cNvSpPr txBox="1"/>
          <p:nvPr/>
        </p:nvSpPr>
        <p:spPr>
          <a:xfrm>
            <a:off x="446435" y="576135"/>
            <a:ext cx="6875665"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chemeClr val="accent6"/>
                </a:solidFill>
                <a:latin typeface="Arial Narrow"/>
              </a:rPr>
              <a:t>Et une page LinkedIn pour profiter d’un réseau de professionnels et bénéficier d’une actualité en continu.</a:t>
            </a:r>
          </a:p>
        </p:txBody>
      </p:sp>
      <p:sp>
        <p:nvSpPr>
          <p:cNvPr id="2" name="ZoneTexte 1">
            <a:extLst>
              <a:ext uri="{FF2B5EF4-FFF2-40B4-BE49-F238E27FC236}">
                <a16:creationId xmlns:a16="http://schemas.microsoft.com/office/drawing/2014/main" id="{26D62089-15D9-4618-9F64-5DA522CB0132}"/>
              </a:ext>
            </a:extLst>
          </p:cNvPr>
          <p:cNvSpPr txBox="1"/>
          <p:nvPr/>
        </p:nvSpPr>
        <p:spPr>
          <a:xfrm>
            <a:off x="446435" y="6112559"/>
            <a:ext cx="8246226" cy="400110"/>
          </a:xfrm>
          <a:prstGeom prst="rect">
            <a:avLst/>
          </a:prstGeom>
          <a:noFill/>
        </p:spPr>
        <p:txBody>
          <a:bodyPr wrap="square" rtlCol="0">
            <a:spAutoFit/>
          </a:bodyPr>
          <a:lstStyle/>
          <a:p>
            <a:r>
              <a:rPr lang="fr-FR" sz="2000" b="1" dirty="0">
                <a:solidFill>
                  <a:schemeClr val="accent6"/>
                </a:solidFill>
                <a:latin typeface="Arial Narrow"/>
              </a:rPr>
              <a:t>Lien de la page:</a:t>
            </a:r>
            <a:r>
              <a:rPr lang="fr-FR" sz="2000" b="1" dirty="0">
                <a:solidFill>
                  <a:srgbClr val="EA5901"/>
                </a:solidFill>
                <a:latin typeface="Arial Narrow"/>
              </a:rPr>
              <a:t> </a:t>
            </a:r>
            <a:r>
              <a:rPr lang="fr-FR" sz="2000" b="1" dirty="0">
                <a:solidFill>
                  <a:srgbClr val="EA5901"/>
                </a:solidFill>
                <a:latin typeface="Arial Narrow"/>
                <a:hlinkClick r:id="rId4"/>
              </a:rPr>
              <a:t>https://www.linkedin.com/</a:t>
            </a:r>
            <a:r>
              <a:rPr lang="fr-FR" sz="2000" b="1" dirty="0" err="1">
                <a:solidFill>
                  <a:srgbClr val="EA5901"/>
                </a:solidFill>
                <a:latin typeface="Arial Narrow"/>
                <a:hlinkClick r:id="rId4"/>
              </a:rPr>
              <a:t>company</a:t>
            </a:r>
            <a:r>
              <a:rPr lang="fr-FR" sz="2000" b="1" dirty="0">
                <a:solidFill>
                  <a:srgbClr val="EA5901"/>
                </a:solidFill>
                <a:latin typeface="Arial Narrow"/>
                <a:hlinkClick r:id="rId4"/>
              </a:rPr>
              <a:t>/association-</a:t>
            </a:r>
            <a:r>
              <a:rPr lang="fr-FR" sz="2000" b="1" dirty="0" err="1">
                <a:solidFill>
                  <a:srgbClr val="EA5901"/>
                </a:solidFill>
                <a:latin typeface="Arial Narrow"/>
                <a:hlinkClick r:id="rId4"/>
              </a:rPr>
              <a:t>juris</a:t>
            </a:r>
            <a:r>
              <a:rPr lang="fr-FR" sz="2000" b="1" dirty="0">
                <a:solidFill>
                  <a:srgbClr val="EA5901"/>
                </a:solidFill>
                <a:latin typeface="Arial Narrow"/>
                <a:hlinkClick r:id="rId4"/>
              </a:rPr>
              <a:t>-santé/</a:t>
            </a:r>
            <a:r>
              <a:rPr lang="fr-FR" sz="2000" b="1" dirty="0">
                <a:solidFill>
                  <a:srgbClr val="EA5901"/>
                </a:solidFill>
                <a:latin typeface="Arial Narrow"/>
              </a:rPr>
              <a:t> </a:t>
            </a:r>
            <a:endParaRPr lang="fr-FR" sz="2000" b="1" dirty="0">
              <a:solidFill>
                <a:srgbClr val="FF0000"/>
              </a:solidFill>
              <a:latin typeface="Arial Narrow"/>
            </a:endParaRPr>
          </a:p>
        </p:txBody>
      </p:sp>
      <p:pic>
        <p:nvPicPr>
          <p:cNvPr id="7" name="Image 6" descr="Une image contenant clipart, graphiques vectoriels&#10;&#10;Description générée avec un niveau de confiance élevé">
            <a:extLst>
              <a:ext uri="{FF2B5EF4-FFF2-40B4-BE49-F238E27FC236}">
                <a16:creationId xmlns:a16="http://schemas.microsoft.com/office/drawing/2014/main" id="{8E473512-01CE-464D-9706-24415436DDA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
                    </a14:imgEffect>
                  </a14:imgLayer>
                </a14:imgProps>
              </a:ext>
              <a:ext uri="{28A0092B-C50C-407E-A947-70E740481C1C}">
                <a14:useLocalDpi xmlns:a14="http://schemas.microsoft.com/office/drawing/2010/main" val="0"/>
              </a:ext>
            </a:extLst>
          </a:blip>
          <a:stretch>
            <a:fillRect/>
          </a:stretch>
        </p:blipFill>
        <p:spPr>
          <a:xfrm>
            <a:off x="7752769" y="449621"/>
            <a:ext cx="1069258" cy="1069258"/>
          </a:xfrm>
          <a:prstGeom prst="rect">
            <a:avLst/>
          </a:prstGeom>
          <a:ln>
            <a:noFill/>
          </a:ln>
          <a:effectLst>
            <a:outerShdw blurRad="1270000" dist="50800" dir="5400000" algn="ctr" rotWithShape="0">
              <a:srgbClr val="000000">
                <a:alpha val="0"/>
              </a:srgbClr>
            </a:outerShdw>
            <a:softEdge rad="63500"/>
          </a:effectLst>
        </p:spPr>
      </p:pic>
    </p:spTree>
    <p:extLst>
      <p:ext uri="{BB962C8B-B14F-4D97-AF65-F5344CB8AC3E}">
        <p14:creationId xmlns:p14="http://schemas.microsoft.com/office/powerpoint/2010/main" val="103611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3262" y="1364811"/>
            <a:ext cx="6498158" cy="2093260"/>
          </a:xfrm>
        </p:spPr>
        <p:txBody>
          <a:bodyPr/>
          <a:lstStyle/>
          <a:p>
            <a:r>
              <a:rPr lang="fr-FR" sz="3200" b="1" dirty="0">
                <a:latin typeface="Arial" panose="020B0604020202020204" pitchFamily="34" charset="0"/>
                <a:cs typeface="Arial" panose="020B0604020202020204" pitchFamily="34" charset="0"/>
              </a:rPr>
              <a:t>Plus de 5 ans d’expériences auprès des AJA</a:t>
            </a:r>
          </a:p>
        </p:txBody>
      </p:sp>
      <p:pic>
        <p:nvPicPr>
          <p:cNvPr id="4" name="Image 3">
            <a:extLst>
              <a:ext uri="{FF2B5EF4-FFF2-40B4-BE49-F238E27FC236}">
                <a16:creationId xmlns:a16="http://schemas.microsoft.com/office/drawing/2014/main" id="{D7338E66-72A9-46FB-89D5-EAA1DBCB5F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3262" y="4789161"/>
            <a:ext cx="6498158" cy="1409579"/>
          </a:xfrm>
          <a:prstGeom prst="rect">
            <a:avLst/>
          </a:prstGeom>
        </p:spPr>
      </p:pic>
    </p:spTree>
    <p:extLst>
      <p:ext uri="{BB962C8B-B14F-4D97-AF65-F5344CB8AC3E}">
        <p14:creationId xmlns:p14="http://schemas.microsoft.com/office/powerpoint/2010/main" val="178793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68F8C-C34C-2D4E-9154-4E65CAFE23BB}"/>
              </a:ext>
            </a:extLst>
          </p:cNvPr>
          <p:cNvSpPr>
            <a:spLocks noGrp="1"/>
          </p:cNvSpPr>
          <p:nvPr>
            <p:ph type="title"/>
          </p:nvPr>
        </p:nvSpPr>
        <p:spPr>
          <a:xfrm>
            <a:off x="179579" y="359417"/>
            <a:ext cx="8784841" cy="962611"/>
          </a:xfrm>
        </p:spPr>
        <p:txBody>
          <a:bodyPr/>
          <a:lstStyle/>
          <a:p>
            <a:r>
              <a:rPr lang="fr-FR" sz="3200" b="1" dirty="0"/>
              <a:t>Naissance de l’accompagnement AJA</a:t>
            </a:r>
          </a:p>
        </p:txBody>
      </p:sp>
      <p:sp>
        <p:nvSpPr>
          <p:cNvPr id="3" name="Espace réservé du contenu 2">
            <a:extLst>
              <a:ext uri="{FF2B5EF4-FFF2-40B4-BE49-F238E27FC236}">
                <a16:creationId xmlns:a16="http://schemas.microsoft.com/office/drawing/2014/main" id="{98E2679F-5D07-104D-AF03-A17B86AAE873}"/>
              </a:ext>
            </a:extLst>
          </p:cNvPr>
          <p:cNvSpPr>
            <a:spLocks noGrp="1"/>
          </p:cNvSpPr>
          <p:nvPr>
            <p:ph idx="1"/>
          </p:nvPr>
        </p:nvSpPr>
        <p:spPr>
          <a:xfrm>
            <a:off x="550862" y="1985757"/>
            <a:ext cx="8042276" cy="4343400"/>
          </a:xfrm>
        </p:spPr>
        <p:txBody>
          <a:bodyPr/>
          <a:lstStyle/>
          <a:p>
            <a:pPr>
              <a:buFont typeface="Wingdings" pitchFamily="2" charset="2"/>
              <a:buChar char="Ø"/>
            </a:pPr>
            <a:r>
              <a:rPr lang="fr-FR" sz="2400" dirty="0">
                <a:solidFill>
                  <a:schemeClr val="accent1"/>
                </a:solidFill>
              </a:rPr>
              <a:t>Une co-construction  avec l’équipe AJA de l’Institut Gustave Roussy en 2012</a:t>
            </a:r>
            <a:endParaRPr lang="fr-FR" dirty="0">
              <a:solidFill>
                <a:schemeClr val="accent1"/>
              </a:solidFill>
            </a:endParaRPr>
          </a:p>
          <a:p>
            <a:pPr>
              <a:buFont typeface="Wingdings" pitchFamily="2" charset="2"/>
              <a:buChar char="Ø"/>
            </a:pPr>
            <a:r>
              <a:rPr lang="fr-FR" dirty="0">
                <a:solidFill>
                  <a:schemeClr val="accent1"/>
                </a:solidFill>
              </a:rPr>
              <a:t>Déploiement au CLB et à l’IHOP en mars 2013</a:t>
            </a:r>
          </a:p>
          <a:p>
            <a:pPr>
              <a:buFont typeface="Wingdings" pitchFamily="2" charset="2"/>
              <a:buChar char="Ø"/>
            </a:pPr>
            <a:r>
              <a:rPr lang="fr-FR" dirty="0">
                <a:solidFill>
                  <a:schemeClr val="accent1"/>
                </a:solidFill>
              </a:rPr>
              <a:t>Déploiement et adaptation de l’accompagnement dans le service AJA du Pr Boissel à l’Hôpital Saint-Louis en février 2014 grâce au soutien de l’Association Saint-Louis  </a:t>
            </a:r>
          </a:p>
        </p:txBody>
      </p:sp>
      <p:pic>
        <p:nvPicPr>
          <p:cNvPr id="6" name="Image 5">
            <a:extLst>
              <a:ext uri="{FF2B5EF4-FFF2-40B4-BE49-F238E27FC236}">
                <a16:creationId xmlns:a16="http://schemas.microsoft.com/office/drawing/2014/main" id="{3423432C-719F-844D-B6C5-046633F76CA3}"/>
              </a:ext>
            </a:extLst>
          </p:cNvPr>
          <p:cNvPicPr>
            <a:picLocks noChangeAspect="1"/>
          </p:cNvPicPr>
          <p:nvPr/>
        </p:nvPicPr>
        <p:blipFill>
          <a:blip r:embed="rId2"/>
          <a:stretch>
            <a:fillRect/>
          </a:stretch>
        </p:blipFill>
        <p:spPr>
          <a:xfrm>
            <a:off x="6916242" y="4851401"/>
            <a:ext cx="2227758" cy="2006600"/>
          </a:xfrm>
          <a:prstGeom prst="rect">
            <a:avLst/>
          </a:prstGeom>
        </p:spPr>
      </p:pic>
    </p:spTree>
    <p:extLst>
      <p:ext uri="{BB962C8B-B14F-4D97-AF65-F5344CB8AC3E}">
        <p14:creationId xmlns:p14="http://schemas.microsoft.com/office/powerpoint/2010/main" val="324198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FC7E4-7E5C-0345-9DBE-52B058F8BE96}"/>
              </a:ext>
            </a:extLst>
          </p:cNvPr>
          <p:cNvSpPr>
            <a:spLocks noGrp="1"/>
          </p:cNvSpPr>
          <p:nvPr>
            <p:ph type="title"/>
          </p:nvPr>
        </p:nvSpPr>
        <p:spPr>
          <a:xfrm>
            <a:off x="429088" y="107576"/>
            <a:ext cx="8162463" cy="1336956"/>
          </a:xfrm>
        </p:spPr>
        <p:txBody>
          <a:bodyPr/>
          <a:lstStyle/>
          <a:p>
            <a:r>
              <a:rPr lang="fr-FR" sz="3600" b="1" dirty="0"/>
              <a:t>Une véritable expérience de la spécificité des AJA</a:t>
            </a:r>
          </a:p>
        </p:txBody>
      </p:sp>
      <p:sp>
        <p:nvSpPr>
          <p:cNvPr id="3" name="Espace réservé du contenu 2">
            <a:extLst>
              <a:ext uri="{FF2B5EF4-FFF2-40B4-BE49-F238E27FC236}">
                <a16:creationId xmlns:a16="http://schemas.microsoft.com/office/drawing/2014/main" id="{14F01BE0-6CCB-6A47-8EDD-E50292E9283F}"/>
              </a:ext>
            </a:extLst>
          </p:cNvPr>
          <p:cNvSpPr>
            <a:spLocks noGrp="1"/>
          </p:cNvSpPr>
          <p:nvPr>
            <p:ph idx="1"/>
          </p:nvPr>
        </p:nvSpPr>
        <p:spPr>
          <a:xfrm>
            <a:off x="549275" y="1879169"/>
            <a:ext cx="8162463" cy="4846318"/>
          </a:xfrm>
        </p:spPr>
        <p:txBody>
          <a:bodyPr/>
          <a:lstStyle/>
          <a:p>
            <a:pPr>
              <a:buFont typeface="Wingdings" pitchFamily="2" charset="2"/>
              <a:buChar char="Ø"/>
            </a:pPr>
            <a:r>
              <a:rPr lang="fr-FR" sz="2100" dirty="0">
                <a:solidFill>
                  <a:schemeClr val="accent1"/>
                </a:solidFill>
              </a:rPr>
              <a:t>File active 2018 À L’Hôpital Saint-Louis : 125 jeunes suivis</a:t>
            </a:r>
          </a:p>
          <a:p>
            <a:pPr marL="0" indent="0" algn="ctr">
              <a:buNone/>
            </a:pPr>
            <a:endParaRPr lang="fr-FR" sz="2800" b="1" dirty="0">
              <a:solidFill>
                <a:schemeClr val="accent6"/>
              </a:solidFill>
              <a:latin typeface="Arial Narrow"/>
            </a:endParaRPr>
          </a:p>
          <a:p>
            <a:pPr marL="0" indent="0" algn="ctr">
              <a:buNone/>
            </a:pPr>
            <a:r>
              <a:rPr lang="fr-FR" sz="2800" b="1" dirty="0">
                <a:solidFill>
                  <a:schemeClr val="accent6"/>
                </a:solidFill>
                <a:latin typeface="Arial Narrow"/>
              </a:rPr>
              <a:t>Un total de 900 jeunes suivis depuis le début du programme</a:t>
            </a:r>
          </a:p>
          <a:p>
            <a:pPr marL="0" indent="0" algn="ctr">
              <a:buNone/>
            </a:pPr>
            <a:endParaRPr lang="fr-FR" sz="2800" b="1" dirty="0">
              <a:solidFill>
                <a:schemeClr val="accent6"/>
              </a:solidFill>
              <a:latin typeface="Arial Narrow"/>
            </a:endParaRPr>
          </a:p>
          <a:p>
            <a:pPr>
              <a:buFont typeface="Wingdings" pitchFamily="2" charset="2"/>
              <a:buChar char="Ø"/>
            </a:pPr>
            <a:r>
              <a:rPr lang="fr-FR" sz="2100" dirty="0">
                <a:solidFill>
                  <a:schemeClr val="accent1"/>
                </a:solidFill>
              </a:rPr>
              <a:t>Participation à la formation des professionnels de santé dans le cadre des formations organisées par : l’EFEC, l’Ecole de Cancérologie de Gustave Roussy, L’Hôpital St Louis, GO-AJA et </a:t>
            </a:r>
            <a:r>
              <a:rPr lang="fr-FR" sz="2100" dirty="0" err="1">
                <a:solidFill>
                  <a:schemeClr val="accent1"/>
                </a:solidFill>
              </a:rPr>
              <a:t>ONCORIF</a:t>
            </a:r>
            <a:r>
              <a:rPr lang="fr-FR" sz="2100" dirty="0">
                <a:solidFill>
                  <a:schemeClr val="accent1"/>
                </a:solidFill>
              </a:rPr>
              <a:t> depuis 2014.</a:t>
            </a:r>
          </a:p>
        </p:txBody>
      </p:sp>
    </p:spTree>
    <p:extLst>
      <p:ext uri="{BB962C8B-B14F-4D97-AF65-F5344CB8AC3E}">
        <p14:creationId xmlns:p14="http://schemas.microsoft.com/office/powerpoint/2010/main" val="1914732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A0DF3D7E-D723-44F2-8F97-06D3E8BAA680}"/>
              </a:ext>
            </a:extLst>
          </p:cNvPr>
          <p:cNvSpPr/>
          <p:nvPr/>
        </p:nvSpPr>
        <p:spPr>
          <a:xfrm>
            <a:off x="442745" y="1134926"/>
            <a:ext cx="3342119" cy="241412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H</a:t>
            </a:r>
          </a:p>
        </p:txBody>
      </p:sp>
      <p:sp>
        <p:nvSpPr>
          <p:cNvPr id="9" name="ZoneTexte 8">
            <a:extLst>
              <a:ext uri="{FF2B5EF4-FFF2-40B4-BE49-F238E27FC236}">
                <a16:creationId xmlns:a16="http://schemas.microsoft.com/office/drawing/2014/main" id="{37BEA48E-9E55-4AA7-98B4-6AC5016CA7AD}"/>
              </a:ext>
            </a:extLst>
          </p:cNvPr>
          <p:cNvSpPr txBox="1"/>
          <p:nvPr/>
        </p:nvSpPr>
        <p:spPr>
          <a:xfrm>
            <a:off x="526347" y="4091824"/>
            <a:ext cx="3222411" cy="1107996"/>
          </a:xfrm>
          <a:prstGeom prst="rect">
            <a:avLst/>
          </a:prstGeom>
          <a:noFill/>
        </p:spPr>
        <p:txBody>
          <a:bodyPr wrap="square" rtlCol="0">
            <a:spAutoFit/>
          </a:bodyPr>
          <a:lstStyle/>
          <a:p>
            <a:r>
              <a:rPr lang="fr-FR" sz="2200" b="1" dirty="0">
                <a:solidFill>
                  <a:srgbClr val="2C7C9F"/>
                </a:solidFill>
              </a:rPr>
              <a:t>En 2011, Prix « Aide aux patients » de la Fondation Roche</a:t>
            </a:r>
            <a:endParaRPr lang="fr-FR" sz="2200" b="1" dirty="0">
              <a:solidFill>
                <a:schemeClr val="accent1">
                  <a:lumMod val="75000"/>
                </a:schemeClr>
              </a:solidFill>
            </a:endParaRPr>
          </a:p>
        </p:txBody>
      </p:sp>
      <p:sp>
        <p:nvSpPr>
          <p:cNvPr id="10" name="Rectangle : coins arrondis 9">
            <a:extLst>
              <a:ext uri="{FF2B5EF4-FFF2-40B4-BE49-F238E27FC236}">
                <a16:creationId xmlns:a16="http://schemas.microsoft.com/office/drawing/2014/main" id="{7C9CE4A6-AED6-429B-AFEC-48258872880D}"/>
              </a:ext>
            </a:extLst>
          </p:cNvPr>
          <p:cNvSpPr/>
          <p:nvPr/>
        </p:nvSpPr>
        <p:spPr>
          <a:xfrm>
            <a:off x="5240871" y="693174"/>
            <a:ext cx="3589034" cy="54984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E45599D-7800-4476-A025-A0F61067FEEA}"/>
              </a:ext>
            </a:extLst>
          </p:cNvPr>
          <p:cNvSpPr txBox="1"/>
          <p:nvPr/>
        </p:nvSpPr>
        <p:spPr>
          <a:xfrm>
            <a:off x="5555283" y="876461"/>
            <a:ext cx="3042168" cy="3477875"/>
          </a:xfrm>
          <a:prstGeom prst="rect">
            <a:avLst/>
          </a:prstGeom>
          <a:noFill/>
        </p:spPr>
        <p:txBody>
          <a:bodyPr wrap="square" rtlCol="0">
            <a:spAutoFit/>
          </a:bodyPr>
          <a:lstStyle/>
          <a:p>
            <a:pPr lvl="0"/>
            <a:r>
              <a:rPr lang="fr-FR" sz="2200" b="1" dirty="0">
                <a:solidFill>
                  <a:srgbClr val="2C7C9F"/>
                </a:solidFill>
              </a:rPr>
              <a:t>En 2014, les établissements Générale de Santé incluent les services de Juris Santé dans les conditions d’obtention des labels « Institut de Cancérologie » ou « Institut du sein » </a:t>
            </a:r>
          </a:p>
        </p:txBody>
      </p:sp>
      <p:sp>
        <p:nvSpPr>
          <p:cNvPr id="2" name="ZoneTexte 1">
            <a:extLst>
              <a:ext uri="{FF2B5EF4-FFF2-40B4-BE49-F238E27FC236}">
                <a16:creationId xmlns:a16="http://schemas.microsoft.com/office/drawing/2014/main" id="{D66D1132-17FD-4622-93E7-39C706572015}"/>
              </a:ext>
            </a:extLst>
          </p:cNvPr>
          <p:cNvSpPr txBox="1"/>
          <p:nvPr/>
        </p:nvSpPr>
        <p:spPr>
          <a:xfrm>
            <a:off x="314094" y="548170"/>
            <a:ext cx="4596414" cy="430887"/>
          </a:xfrm>
          <a:prstGeom prst="rect">
            <a:avLst/>
          </a:prstGeom>
          <a:noFill/>
        </p:spPr>
        <p:txBody>
          <a:bodyPr wrap="square" rtlCol="0">
            <a:spAutoFit/>
          </a:bodyPr>
          <a:lstStyle/>
          <a:p>
            <a:r>
              <a:rPr lang="fr-FR" sz="2200" b="1" dirty="0">
                <a:solidFill>
                  <a:srgbClr val="2C7C9F"/>
                </a:solidFill>
              </a:rPr>
              <a:t>Un travail récompensé…</a:t>
            </a:r>
          </a:p>
        </p:txBody>
      </p:sp>
      <p:pic>
        <p:nvPicPr>
          <p:cNvPr id="7" name="Image 6" descr="Une image contenant matériel, objets métalliques&#10;&#10;Description générée avec un niveau de confiance très élevé">
            <a:extLst>
              <a:ext uri="{FF2B5EF4-FFF2-40B4-BE49-F238E27FC236}">
                <a16:creationId xmlns:a16="http://schemas.microsoft.com/office/drawing/2014/main" id="{2336C622-96DA-4B2B-906F-E9B1009A6CAF}"/>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15000"/>
                    </a14:imgEffect>
                    <a14:imgEffect>
                      <a14:colorTemperature colorTemp="6800"/>
                    </a14:imgEffect>
                  </a14:imgLayer>
                </a14:imgProps>
              </a:ext>
              <a:ext uri="{28A0092B-C50C-407E-A947-70E740481C1C}">
                <a14:useLocalDpi xmlns:a14="http://schemas.microsoft.com/office/drawing/2010/main" val="0"/>
              </a:ext>
            </a:extLst>
          </a:blip>
          <a:stretch>
            <a:fillRect/>
          </a:stretch>
        </p:blipFill>
        <p:spPr>
          <a:xfrm>
            <a:off x="3808613" y="229302"/>
            <a:ext cx="1294319" cy="1294319"/>
          </a:xfrm>
          <a:prstGeom prst="rect">
            <a:avLst/>
          </a:prstGeom>
          <a:ln>
            <a:noFill/>
          </a:ln>
          <a:effectLst>
            <a:softEdge rad="127000"/>
          </a:effectLst>
        </p:spPr>
      </p:pic>
      <p:pic>
        <p:nvPicPr>
          <p:cNvPr id="3" name="Image 3">
            <a:extLst>
              <a:ext uri="{FF2B5EF4-FFF2-40B4-BE49-F238E27FC236}">
                <a16:creationId xmlns:a16="http://schemas.microsoft.com/office/drawing/2014/main" id="{5EB1EA19-8131-A142-BEC0-8EC06AA6F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880" y="5199820"/>
            <a:ext cx="1878548" cy="1271116"/>
          </a:xfrm>
          <a:prstGeom prst="rect">
            <a:avLst/>
          </a:prstGeom>
        </p:spPr>
      </p:pic>
      <p:pic>
        <p:nvPicPr>
          <p:cNvPr id="5" name="Image 7">
            <a:extLst>
              <a:ext uri="{FF2B5EF4-FFF2-40B4-BE49-F238E27FC236}">
                <a16:creationId xmlns:a16="http://schemas.microsoft.com/office/drawing/2014/main" id="{D202BDCC-324D-2E40-8AA9-BC1ED9E3D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363" y="4764241"/>
            <a:ext cx="2240701" cy="1113305"/>
          </a:xfrm>
          <a:prstGeom prst="rect">
            <a:avLst/>
          </a:prstGeom>
        </p:spPr>
      </p:pic>
      <p:sp>
        <p:nvSpPr>
          <p:cNvPr id="13" name="Rectangle : coins arrondis 12">
            <a:extLst>
              <a:ext uri="{FF2B5EF4-FFF2-40B4-BE49-F238E27FC236}">
                <a16:creationId xmlns:a16="http://schemas.microsoft.com/office/drawing/2014/main" id="{0951D7F8-5B45-7143-A399-4E12115C9DA7}"/>
              </a:ext>
            </a:extLst>
          </p:cNvPr>
          <p:cNvSpPr/>
          <p:nvPr/>
        </p:nvSpPr>
        <p:spPr>
          <a:xfrm>
            <a:off x="466494" y="3987962"/>
            <a:ext cx="3342119" cy="2540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Hn</a:t>
            </a:r>
          </a:p>
        </p:txBody>
      </p:sp>
      <p:sp>
        <p:nvSpPr>
          <p:cNvPr id="17" name="ZoneTexte 16">
            <a:extLst>
              <a:ext uri="{FF2B5EF4-FFF2-40B4-BE49-F238E27FC236}">
                <a16:creationId xmlns:a16="http://schemas.microsoft.com/office/drawing/2014/main" id="{3B8BC438-C216-6A40-BE58-EF01E1A6B46D}"/>
              </a:ext>
            </a:extLst>
          </p:cNvPr>
          <p:cNvSpPr txBox="1"/>
          <p:nvPr/>
        </p:nvSpPr>
        <p:spPr>
          <a:xfrm>
            <a:off x="526347" y="1189748"/>
            <a:ext cx="3222411" cy="1446550"/>
          </a:xfrm>
          <a:prstGeom prst="rect">
            <a:avLst/>
          </a:prstGeom>
          <a:noFill/>
        </p:spPr>
        <p:txBody>
          <a:bodyPr wrap="square" rtlCol="0">
            <a:spAutoFit/>
          </a:bodyPr>
          <a:lstStyle/>
          <a:p>
            <a:r>
              <a:rPr lang="fr-FR" sz="2200" b="1" dirty="0">
                <a:solidFill>
                  <a:srgbClr val="2C7C9F"/>
                </a:solidFill>
              </a:rPr>
              <a:t>Dès 2009, soutien du Groupe APICIL par la mise à disposition de locaux</a:t>
            </a:r>
            <a:endParaRPr lang="fr-FR" sz="2200" b="1" dirty="0">
              <a:solidFill>
                <a:schemeClr val="accent1">
                  <a:lumMod val="75000"/>
                </a:schemeClr>
              </a:solidFill>
            </a:endParaRPr>
          </a:p>
        </p:txBody>
      </p:sp>
      <p:pic>
        <p:nvPicPr>
          <p:cNvPr id="18" name="Image 18">
            <a:extLst>
              <a:ext uri="{FF2B5EF4-FFF2-40B4-BE49-F238E27FC236}">
                <a16:creationId xmlns:a16="http://schemas.microsoft.com/office/drawing/2014/main" id="{88C61251-44DA-664D-B9CA-3CCCA367CE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389" y="2248790"/>
            <a:ext cx="2038471" cy="1213241"/>
          </a:xfrm>
          <a:prstGeom prst="rect">
            <a:avLst/>
          </a:prstGeom>
        </p:spPr>
      </p:pic>
    </p:spTree>
    <p:extLst>
      <p:ext uri="{BB962C8B-B14F-4D97-AF65-F5344CB8AC3E}">
        <p14:creationId xmlns:p14="http://schemas.microsoft.com/office/powerpoint/2010/main" val="67969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A0DF3D7E-D723-44F2-8F97-06D3E8BAA680}"/>
              </a:ext>
            </a:extLst>
          </p:cNvPr>
          <p:cNvSpPr/>
          <p:nvPr/>
        </p:nvSpPr>
        <p:spPr>
          <a:xfrm>
            <a:off x="314094" y="1401097"/>
            <a:ext cx="3589920" cy="461535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7BEA48E-9E55-4AA7-98B4-6AC5016CA7AD}"/>
              </a:ext>
            </a:extLst>
          </p:cNvPr>
          <p:cNvSpPr txBox="1"/>
          <p:nvPr/>
        </p:nvSpPr>
        <p:spPr>
          <a:xfrm>
            <a:off x="586202" y="1523621"/>
            <a:ext cx="3222411" cy="1384995"/>
          </a:xfrm>
          <a:prstGeom prst="rect">
            <a:avLst/>
          </a:prstGeom>
          <a:noFill/>
        </p:spPr>
        <p:txBody>
          <a:bodyPr wrap="square" rtlCol="0">
            <a:spAutoFit/>
          </a:bodyPr>
          <a:lstStyle/>
          <a:p>
            <a:r>
              <a:rPr lang="fr-FR" sz="2200" b="1" dirty="0">
                <a:solidFill>
                  <a:srgbClr val="2C7C9F"/>
                </a:solidFill>
              </a:rPr>
              <a:t>En 2015, nous avons obtenu le soutien de </a:t>
            </a:r>
            <a:r>
              <a:rPr lang="fr-FR" sz="2200" b="1" dirty="0" err="1">
                <a:solidFill>
                  <a:srgbClr val="2C7C9F"/>
                </a:solidFill>
              </a:rPr>
              <a:t>l’</a:t>
            </a:r>
            <a:r>
              <a:rPr lang="fr-FR" sz="2200" b="1" dirty="0" err="1">
                <a:solidFill>
                  <a:schemeClr val="accent1">
                    <a:lumMod val="75000"/>
                  </a:schemeClr>
                </a:solidFill>
              </a:rPr>
              <a:t>INCa</a:t>
            </a:r>
            <a:endParaRPr lang="fr-FR" sz="2200" b="1" dirty="0">
              <a:solidFill>
                <a:schemeClr val="accent1">
                  <a:lumMod val="75000"/>
                </a:schemeClr>
              </a:solidFill>
            </a:endParaRPr>
          </a:p>
          <a:p>
            <a:endParaRPr lang="fr-FR" dirty="0"/>
          </a:p>
        </p:txBody>
      </p:sp>
      <p:sp>
        <p:nvSpPr>
          <p:cNvPr id="10" name="Rectangle : coins arrondis 9">
            <a:extLst>
              <a:ext uri="{FF2B5EF4-FFF2-40B4-BE49-F238E27FC236}">
                <a16:creationId xmlns:a16="http://schemas.microsoft.com/office/drawing/2014/main" id="{7C9CE4A6-AED6-429B-AFEC-48258872880D}"/>
              </a:ext>
            </a:extLst>
          </p:cNvPr>
          <p:cNvSpPr/>
          <p:nvPr/>
        </p:nvSpPr>
        <p:spPr>
          <a:xfrm>
            <a:off x="5240871" y="693174"/>
            <a:ext cx="3589034" cy="54984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E45599D-7800-4476-A025-A0F61067FEEA}"/>
              </a:ext>
            </a:extLst>
          </p:cNvPr>
          <p:cNvSpPr txBox="1"/>
          <p:nvPr/>
        </p:nvSpPr>
        <p:spPr>
          <a:xfrm>
            <a:off x="5555283" y="876461"/>
            <a:ext cx="3042168" cy="2800767"/>
          </a:xfrm>
          <a:prstGeom prst="rect">
            <a:avLst/>
          </a:prstGeom>
          <a:noFill/>
        </p:spPr>
        <p:txBody>
          <a:bodyPr wrap="square" rtlCol="0">
            <a:spAutoFit/>
          </a:bodyPr>
          <a:lstStyle/>
          <a:p>
            <a:pPr lvl="0"/>
            <a:r>
              <a:rPr lang="fr-FR" sz="2200" b="1" dirty="0">
                <a:solidFill>
                  <a:srgbClr val="2C7C9F"/>
                </a:solidFill>
              </a:rPr>
              <a:t>En 2017, nous avons remporté le prix « réussite de projet » </a:t>
            </a:r>
            <a:r>
              <a:rPr lang="fr-FR" sz="2200" b="1" dirty="0">
                <a:solidFill>
                  <a:srgbClr val="E3097B"/>
                </a:solidFill>
                <a:latin typeface="Arial Narrow"/>
              </a:rPr>
              <a:t>KLESIA</a:t>
            </a:r>
            <a:r>
              <a:rPr lang="fr-FR" sz="2200" b="1" dirty="0">
                <a:solidFill>
                  <a:srgbClr val="2C7C9F"/>
                </a:solidFill>
              </a:rPr>
              <a:t> pour notre programme d'Accompagnement socioprofessionnel  des AJA</a:t>
            </a:r>
          </a:p>
        </p:txBody>
      </p:sp>
      <p:pic>
        <p:nvPicPr>
          <p:cNvPr id="12" name="Image 11">
            <a:extLst>
              <a:ext uri="{FF2B5EF4-FFF2-40B4-BE49-F238E27FC236}">
                <a16:creationId xmlns:a16="http://schemas.microsoft.com/office/drawing/2014/main" id="{6F07AF39-0088-44F4-9747-6701B7EF3E83}"/>
              </a:ext>
            </a:extLst>
          </p:cNvPr>
          <p:cNvPicPr>
            <a:picLocks noChangeAspect="1"/>
          </p:cNvPicPr>
          <p:nvPr/>
        </p:nvPicPr>
        <p:blipFill>
          <a:blip r:embed="rId2"/>
          <a:stretch>
            <a:fillRect/>
          </a:stretch>
        </p:blipFill>
        <p:spPr>
          <a:xfrm>
            <a:off x="5417234" y="3708775"/>
            <a:ext cx="3042168" cy="2011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a:extLst>
              <a:ext uri="{FF2B5EF4-FFF2-40B4-BE49-F238E27FC236}">
                <a16:creationId xmlns:a16="http://schemas.microsoft.com/office/drawing/2014/main" id="{C763466A-9224-4FFD-8BD5-85674098A49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494" y="2853040"/>
            <a:ext cx="3399119" cy="2148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ZoneTexte 1">
            <a:extLst>
              <a:ext uri="{FF2B5EF4-FFF2-40B4-BE49-F238E27FC236}">
                <a16:creationId xmlns:a16="http://schemas.microsoft.com/office/drawing/2014/main" id="{D66D1132-17FD-4622-93E7-39C706572015}"/>
              </a:ext>
            </a:extLst>
          </p:cNvPr>
          <p:cNvSpPr txBox="1"/>
          <p:nvPr/>
        </p:nvSpPr>
        <p:spPr>
          <a:xfrm>
            <a:off x="314094" y="548170"/>
            <a:ext cx="4596414" cy="430887"/>
          </a:xfrm>
          <a:prstGeom prst="rect">
            <a:avLst/>
          </a:prstGeom>
          <a:noFill/>
        </p:spPr>
        <p:txBody>
          <a:bodyPr wrap="square" rtlCol="0">
            <a:spAutoFit/>
          </a:bodyPr>
          <a:lstStyle/>
          <a:p>
            <a:r>
              <a:rPr lang="fr-FR" sz="2200" b="1" dirty="0">
                <a:solidFill>
                  <a:srgbClr val="2C7C9F"/>
                </a:solidFill>
              </a:rPr>
              <a:t>Un travail récompensé…</a:t>
            </a:r>
          </a:p>
        </p:txBody>
      </p:sp>
      <p:pic>
        <p:nvPicPr>
          <p:cNvPr id="7" name="Image 6" descr="Une image contenant matériel, objets métalliques&#10;&#10;Description générée avec un niveau de confiance très élevé">
            <a:extLst>
              <a:ext uri="{FF2B5EF4-FFF2-40B4-BE49-F238E27FC236}">
                <a16:creationId xmlns:a16="http://schemas.microsoft.com/office/drawing/2014/main" id="{2336C622-96DA-4B2B-906F-E9B1009A6CAF}"/>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15000"/>
                    </a14:imgEffect>
                    <a14:imgEffect>
                      <a14:colorTemperature colorTemp="6800"/>
                    </a14:imgEffect>
                  </a14:imgLayer>
                </a14:imgProps>
              </a:ext>
              <a:ext uri="{28A0092B-C50C-407E-A947-70E740481C1C}">
                <a14:useLocalDpi xmlns:a14="http://schemas.microsoft.com/office/drawing/2010/main" val="0"/>
              </a:ext>
            </a:extLst>
          </a:blip>
          <a:stretch>
            <a:fillRect/>
          </a:stretch>
        </p:blipFill>
        <p:spPr>
          <a:xfrm>
            <a:off x="3808613" y="229302"/>
            <a:ext cx="1294319" cy="1294319"/>
          </a:xfrm>
          <a:prstGeom prst="rect">
            <a:avLst/>
          </a:prstGeom>
          <a:ln>
            <a:noFill/>
          </a:ln>
          <a:effectLst>
            <a:softEdge rad="127000"/>
          </a:effectLst>
        </p:spPr>
      </p:pic>
    </p:spTree>
    <p:extLst>
      <p:ext uri="{BB962C8B-B14F-4D97-AF65-F5344CB8AC3E}">
        <p14:creationId xmlns:p14="http://schemas.microsoft.com/office/powerpoint/2010/main" val="341140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EC8C2-519F-BF42-90CB-64D8DF9623C6}"/>
              </a:ext>
            </a:extLst>
          </p:cNvPr>
          <p:cNvSpPr>
            <a:spLocks noGrp="1"/>
          </p:cNvSpPr>
          <p:nvPr>
            <p:ph type="title"/>
          </p:nvPr>
        </p:nvSpPr>
        <p:spPr>
          <a:xfrm>
            <a:off x="116378" y="107576"/>
            <a:ext cx="8877993" cy="1336956"/>
          </a:xfrm>
        </p:spPr>
        <p:txBody>
          <a:bodyPr/>
          <a:lstStyle/>
          <a:p>
            <a:r>
              <a:rPr lang="fr-FR" sz="4400" b="1" dirty="0"/>
              <a:t>Un projet d’étude </a:t>
            </a:r>
            <a:br>
              <a:rPr lang="fr-FR" sz="4400" b="1" dirty="0"/>
            </a:br>
            <a:r>
              <a:rPr lang="fr-FR" sz="4400" b="1" dirty="0"/>
              <a:t>descriptive et rétrospective </a:t>
            </a:r>
          </a:p>
        </p:txBody>
      </p:sp>
      <p:sp>
        <p:nvSpPr>
          <p:cNvPr id="3" name="Espace réservé du contenu 2">
            <a:extLst>
              <a:ext uri="{FF2B5EF4-FFF2-40B4-BE49-F238E27FC236}">
                <a16:creationId xmlns:a16="http://schemas.microsoft.com/office/drawing/2014/main" id="{0F135D07-11E2-634B-91CC-F2D46249CBB7}"/>
              </a:ext>
            </a:extLst>
          </p:cNvPr>
          <p:cNvSpPr>
            <a:spLocks noGrp="1"/>
          </p:cNvSpPr>
          <p:nvPr>
            <p:ph idx="1"/>
          </p:nvPr>
        </p:nvSpPr>
        <p:spPr>
          <a:xfrm>
            <a:off x="282633" y="1911927"/>
            <a:ext cx="8578734" cy="4916978"/>
          </a:xfrm>
        </p:spPr>
        <p:txBody>
          <a:bodyPr>
            <a:normAutofit/>
          </a:bodyPr>
          <a:lstStyle/>
          <a:p>
            <a:pPr algn="just"/>
            <a:r>
              <a:rPr lang="fr-FR" sz="2800" b="1" dirty="0">
                <a:solidFill>
                  <a:schemeClr val="accent6"/>
                </a:solidFill>
                <a:latin typeface="Arial Narrow"/>
              </a:rPr>
              <a:t>Objectif principal :</a:t>
            </a:r>
            <a:r>
              <a:rPr lang="fr-FR" b="1" dirty="0">
                <a:solidFill>
                  <a:schemeClr val="accent6"/>
                </a:solidFill>
              </a:rPr>
              <a:t> </a:t>
            </a:r>
            <a:r>
              <a:rPr lang="fr-FR" dirty="0">
                <a:solidFill>
                  <a:schemeClr val="accent1"/>
                </a:solidFill>
              </a:rPr>
              <a:t>Réaliser un Etat des lieux du projet d’aide à l’insertion professionnelle des AJA atteints de cancer proposé par l’association </a:t>
            </a:r>
            <a:r>
              <a:rPr lang="fr-FR" dirty="0" err="1">
                <a:solidFill>
                  <a:schemeClr val="accent1"/>
                </a:solidFill>
              </a:rPr>
              <a:t>Juris</a:t>
            </a:r>
            <a:r>
              <a:rPr lang="fr-FR" dirty="0">
                <a:solidFill>
                  <a:schemeClr val="accent1"/>
                </a:solidFill>
              </a:rPr>
              <a:t> Santé : bilan de 5 ans d’expérience</a:t>
            </a:r>
          </a:p>
          <a:p>
            <a:pPr algn="just"/>
            <a:r>
              <a:rPr lang="fr-FR" sz="2800" b="1" dirty="0">
                <a:solidFill>
                  <a:schemeClr val="accent6"/>
                </a:solidFill>
                <a:latin typeface="Arial Narrow"/>
              </a:rPr>
              <a:t>Objectif final :</a:t>
            </a:r>
            <a:r>
              <a:rPr lang="fr-FR" sz="2800" b="1" dirty="0">
                <a:solidFill>
                  <a:srgbClr val="EA5901"/>
                </a:solidFill>
                <a:latin typeface="Arial Narrow"/>
              </a:rPr>
              <a:t> </a:t>
            </a:r>
            <a:r>
              <a:rPr lang="fr-FR" dirty="0">
                <a:solidFill>
                  <a:schemeClr val="accent1"/>
                </a:solidFill>
              </a:rPr>
              <a:t>Présenter des préconisations reproductibles pour l’aide à l’insertion professionnelle des jeunes atteints de cancers, dans une démarche de mutualisation des bonnes pratiques pour répondre aux demandes du Plan Cancer 3.</a:t>
            </a:r>
          </a:p>
          <a:p>
            <a:pPr>
              <a:buFont typeface="Wingdings" pitchFamily="2" charset="2"/>
              <a:buChar char="Ø"/>
            </a:pPr>
            <a:endParaRPr lang="fr-FR" dirty="0"/>
          </a:p>
        </p:txBody>
      </p:sp>
    </p:spTree>
    <p:extLst>
      <p:ext uri="{BB962C8B-B14F-4D97-AF65-F5344CB8AC3E}">
        <p14:creationId xmlns:p14="http://schemas.microsoft.com/office/powerpoint/2010/main" val="393361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C66E5-49A6-416F-9BC1-18FFED3BFFBA}"/>
              </a:ext>
            </a:extLst>
          </p:cNvPr>
          <p:cNvSpPr>
            <a:spLocks noGrp="1"/>
          </p:cNvSpPr>
          <p:nvPr>
            <p:ph type="title"/>
          </p:nvPr>
        </p:nvSpPr>
        <p:spPr>
          <a:xfrm>
            <a:off x="181294" y="194989"/>
            <a:ext cx="8778240" cy="1091189"/>
          </a:xfrm>
        </p:spPr>
        <p:txBody>
          <a:bodyPr/>
          <a:lstStyle/>
          <a:p>
            <a:r>
              <a:rPr lang="fr-FR" sz="3600" b="1" dirty="0"/>
              <a:t>Un projet d’étude </a:t>
            </a:r>
            <a:br>
              <a:rPr lang="fr-FR" sz="3600" b="1" dirty="0"/>
            </a:br>
            <a:r>
              <a:rPr lang="fr-FR" sz="3600" b="1" dirty="0"/>
              <a:t>descriptive et rétrospective </a:t>
            </a:r>
          </a:p>
        </p:txBody>
      </p:sp>
      <p:sp>
        <p:nvSpPr>
          <p:cNvPr id="3" name="Espace réservé du contenu 2">
            <a:extLst>
              <a:ext uri="{FF2B5EF4-FFF2-40B4-BE49-F238E27FC236}">
                <a16:creationId xmlns:a16="http://schemas.microsoft.com/office/drawing/2014/main" id="{6A487952-55D1-4B9E-86E8-F9746CFD5403}"/>
              </a:ext>
            </a:extLst>
          </p:cNvPr>
          <p:cNvSpPr>
            <a:spLocks noGrp="1"/>
          </p:cNvSpPr>
          <p:nvPr>
            <p:ph idx="1"/>
          </p:nvPr>
        </p:nvSpPr>
        <p:spPr>
          <a:xfrm>
            <a:off x="181294" y="1213376"/>
            <a:ext cx="8646822" cy="5449634"/>
          </a:xfrm>
          <a:solidFill>
            <a:schemeClr val="bg1"/>
          </a:solidFill>
        </p:spPr>
        <p:txBody>
          <a:bodyPr>
            <a:noAutofit/>
          </a:bodyPr>
          <a:lstStyle/>
          <a:p>
            <a:r>
              <a:rPr lang="fr-FR" sz="1600" b="1" dirty="0">
                <a:solidFill>
                  <a:schemeClr val="accent6"/>
                </a:solidFill>
                <a:effectLst/>
                <a:ea typeface="Calibri" panose="020F0502020204030204" pitchFamily="34" charset="0"/>
                <a:cs typeface="Times New Roman" panose="02020603050405020304" pitchFamily="18" charset="0"/>
              </a:rPr>
              <a:t>Méthodologie</a:t>
            </a:r>
            <a:r>
              <a:rPr lang="fr-FR" sz="1600" b="1" dirty="0">
                <a:solidFill>
                  <a:schemeClr val="accent1"/>
                </a:solidFill>
                <a:effectLst/>
                <a:ea typeface="Calibri" panose="020F0502020204030204" pitchFamily="34" charset="0"/>
                <a:cs typeface="Times New Roman" panose="02020603050405020304" pitchFamily="18" charset="0"/>
              </a:rPr>
              <a:t> </a:t>
            </a:r>
            <a:r>
              <a:rPr lang="fr-FR" sz="1600" b="1" dirty="0">
                <a:solidFill>
                  <a:schemeClr val="accent6"/>
                </a:solidFill>
                <a:effectLst/>
                <a:ea typeface="Calibri" panose="020F0502020204030204" pitchFamily="34" charset="0"/>
                <a:cs typeface="Times New Roman" panose="02020603050405020304" pitchFamily="18" charset="0"/>
              </a:rPr>
              <a:t>:</a:t>
            </a:r>
            <a:endParaRPr lang="fr-FR" sz="1600" b="1" dirty="0">
              <a:solidFill>
                <a:schemeClr val="accent1"/>
              </a:solidFill>
              <a:effectLst/>
              <a:ea typeface="Calibri" panose="020F0502020204030204" pitchFamily="34" charset="0"/>
              <a:cs typeface="Times New Roman" panose="02020603050405020304" pitchFamily="18" charset="0"/>
            </a:endParaRPr>
          </a:p>
          <a:p>
            <a:pPr lvl="1">
              <a:buFont typeface="Wingdings" pitchFamily="2" charset="2"/>
              <a:buChar char="Ø"/>
            </a:pPr>
            <a:r>
              <a:rPr lang="fr-FR" sz="1600" b="1" dirty="0">
                <a:solidFill>
                  <a:schemeClr val="accent1"/>
                </a:solidFill>
                <a:effectLst/>
                <a:ea typeface="SimSun" panose="020B0604020202020204" pitchFamily="34" charset="0"/>
                <a:cs typeface="Times New Roman" panose="02020603050405020304" pitchFamily="18" charset="0"/>
              </a:rPr>
              <a:t>Description de la création du projet avec la co-construction monde du travail (Juris Santé) et équipe </a:t>
            </a:r>
            <a:r>
              <a:rPr lang="fr-FR" sz="1600" b="1" dirty="0" err="1">
                <a:solidFill>
                  <a:schemeClr val="accent1"/>
                </a:solidFill>
                <a:effectLst/>
                <a:ea typeface="SimSun" panose="020B0604020202020204" pitchFamily="34" charset="0"/>
                <a:cs typeface="Times New Roman" panose="02020603050405020304" pitchFamily="18" charset="0"/>
              </a:rPr>
              <a:t>soigante</a:t>
            </a:r>
            <a:r>
              <a:rPr lang="fr-FR" sz="1600" b="1" dirty="0">
                <a:solidFill>
                  <a:schemeClr val="accent1"/>
                </a:solidFill>
                <a:effectLst/>
                <a:ea typeface="SimSun" panose="020B0604020202020204" pitchFamily="34" charset="0"/>
                <a:cs typeface="Times New Roman" panose="02020603050405020304" pitchFamily="18" charset="0"/>
              </a:rPr>
              <a:t> (équipe SPIAJA de Gustave Roussy)</a:t>
            </a:r>
          </a:p>
          <a:p>
            <a:pPr lvl="1">
              <a:buFont typeface="Wingdings" pitchFamily="2" charset="2"/>
              <a:buChar char="Ø"/>
            </a:pPr>
            <a:r>
              <a:rPr lang="fr-FR" sz="1600" b="1" dirty="0">
                <a:solidFill>
                  <a:schemeClr val="accent1"/>
                </a:solidFill>
                <a:effectLst/>
                <a:ea typeface="SimSun" panose="020B0604020202020204" pitchFamily="34" charset="0"/>
                <a:cs typeface="Times New Roman" panose="02020603050405020304" pitchFamily="18" charset="0"/>
              </a:rPr>
              <a:t>Description de son déploiement dans trois structures de soin différentes (programme SPIAJA du centre de lutte contre le cancer en Île de France Gustave Roussy, CLB/IHOP centre de lutte contre le cancer en région Rhône-Alpe et dans l’unité AJA d’hématologie au sein de L’Hôpital Universitaire Saint Louis : éléments favorisant et freins rencontrés</a:t>
            </a:r>
          </a:p>
          <a:p>
            <a:pPr lvl="1">
              <a:buFont typeface="Wingdings" pitchFamily="2" charset="2"/>
              <a:buChar char="Ø"/>
            </a:pPr>
            <a:r>
              <a:rPr lang="fr-FR" sz="1600" b="1" dirty="0">
                <a:solidFill>
                  <a:schemeClr val="accent1"/>
                </a:solidFill>
                <a:effectLst/>
                <a:ea typeface="SimSun" panose="020B0604020202020204" pitchFamily="34" charset="0"/>
                <a:cs typeface="Times New Roman" panose="02020603050405020304" pitchFamily="18" charset="0"/>
              </a:rPr>
              <a:t>Bilan quantitatif du projet sur 5 ans : nombre de jeunes suivis, type de difficultés rencontrées, solutions apportées, temps de suivi du jeune, modalités de suivi individuelle collective, moyen de communication avec les jeunes ….</a:t>
            </a:r>
          </a:p>
          <a:p>
            <a:pPr lvl="1">
              <a:buFont typeface="Wingdings" pitchFamily="2" charset="2"/>
              <a:buChar char="Ø"/>
            </a:pPr>
            <a:r>
              <a:rPr lang="fr-FR" sz="1600" b="1" dirty="0">
                <a:solidFill>
                  <a:schemeClr val="accent1"/>
                </a:solidFill>
                <a:effectLst/>
                <a:ea typeface="SimSun" panose="020B0604020202020204" pitchFamily="34" charset="0"/>
                <a:cs typeface="Times New Roman" panose="02020603050405020304" pitchFamily="18" charset="0"/>
              </a:rPr>
              <a:t>Bilan qualitatif du projet sur 5 ans par des entretiens semi-directif réalisés par un(e) psychologue indépendant(e) auprès :</a:t>
            </a:r>
          </a:p>
          <a:p>
            <a:pPr lvl="2">
              <a:buFont typeface="Wingdings" pitchFamily="2" charset="2"/>
              <a:buChar char="Ø"/>
            </a:pPr>
            <a:r>
              <a:rPr lang="fr-FR" sz="1600" b="1" dirty="0">
                <a:solidFill>
                  <a:schemeClr val="accent1"/>
                </a:solidFill>
                <a:effectLst/>
                <a:ea typeface="Calibri" panose="020F0502020204030204" pitchFamily="34" charset="0"/>
                <a:cs typeface="Times New Roman" panose="02020603050405020304" pitchFamily="18" charset="0"/>
              </a:rPr>
              <a:t>des jeunes ayant bénéficié du dispositif dans les trois structures </a:t>
            </a:r>
          </a:p>
          <a:p>
            <a:pPr lvl="2">
              <a:buFont typeface="Wingdings" pitchFamily="2" charset="2"/>
              <a:buChar char="Ø"/>
            </a:pPr>
            <a:r>
              <a:rPr lang="fr-FR" sz="1600" b="1" dirty="0">
                <a:solidFill>
                  <a:schemeClr val="accent1"/>
                </a:solidFill>
                <a:effectLst/>
                <a:ea typeface="Times New Roman" panose="02020603050405020304" pitchFamily="18" charset="0"/>
                <a:cs typeface="Times New Roman" panose="02020603050405020304" pitchFamily="18" charset="0"/>
              </a:rPr>
              <a:t>des professionnels de santé des structures où ce dispositif est mis en place </a:t>
            </a:r>
            <a:endParaRPr lang="fr-FR" sz="1600" b="1" dirty="0">
              <a:solidFill>
                <a:schemeClr val="accent1"/>
              </a:solidFill>
              <a:effectLst/>
              <a:ea typeface="Calibri" panose="020F0502020204030204" pitchFamily="34" charset="0"/>
              <a:cs typeface="Times New Roman" panose="02020603050405020304" pitchFamily="18" charset="0"/>
            </a:endParaRPr>
          </a:p>
          <a:p>
            <a:pPr lvl="2">
              <a:buFont typeface="Wingdings" pitchFamily="2" charset="2"/>
              <a:buChar char="Ø"/>
            </a:pPr>
            <a:r>
              <a:rPr lang="fr-FR" sz="1600" b="1" dirty="0">
                <a:solidFill>
                  <a:schemeClr val="accent1"/>
                </a:solidFill>
                <a:effectLst/>
                <a:ea typeface="Times New Roman" panose="02020603050405020304" pitchFamily="18" charset="0"/>
                <a:cs typeface="Times New Roman" panose="02020603050405020304" pitchFamily="18" charset="0"/>
              </a:rPr>
              <a:t>des </a:t>
            </a:r>
            <a:r>
              <a:rPr lang="fr-FR" sz="1600" b="1">
                <a:solidFill>
                  <a:schemeClr val="accent1"/>
                </a:solidFill>
                <a:effectLst/>
                <a:ea typeface="Times New Roman" panose="02020603050405020304" pitchFamily="18" charset="0"/>
                <a:cs typeface="Times New Roman" panose="02020603050405020304" pitchFamily="18" charset="0"/>
              </a:rPr>
              <a:t>professionnels de </a:t>
            </a:r>
            <a:r>
              <a:rPr lang="fr-FR" sz="1600" b="1" dirty="0">
                <a:solidFill>
                  <a:schemeClr val="accent1"/>
                </a:solidFill>
                <a:effectLst/>
                <a:ea typeface="Times New Roman" panose="02020603050405020304" pitchFamily="18" charset="0"/>
                <a:cs typeface="Times New Roman" panose="02020603050405020304" pitchFamily="18" charset="0"/>
              </a:rPr>
              <a:t>l’association Juris Santé ayant participé au programme</a:t>
            </a:r>
            <a:endParaRPr lang="fr-FR" sz="1600" b="1" dirty="0">
              <a:solidFill>
                <a:schemeClr val="accent1"/>
              </a:solidFill>
              <a:effectLst/>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ECC8E04-DDFF-4175-8C9F-753D7B42FD8E}"/>
              </a:ext>
            </a:extLst>
          </p:cNvPr>
          <p:cNvSpPr txBox="1"/>
          <p:nvPr/>
        </p:nvSpPr>
        <p:spPr>
          <a:xfrm>
            <a:off x="884903" y="2438477"/>
            <a:ext cx="7462684" cy="646331"/>
          </a:xfrm>
          <a:prstGeom prst="rect">
            <a:avLst/>
          </a:prstGeom>
          <a:noFill/>
        </p:spPr>
        <p:txBody>
          <a:bodyPr wrap="square" rtlCol="0">
            <a:spAutoFit/>
          </a:bodyPr>
          <a:lstStyle/>
          <a:p>
            <a:endParaRPr lang="fr-FR" dirty="0">
              <a:solidFill>
                <a:srgbClr val="2C7C9F"/>
              </a:solidFill>
            </a:endParaRPr>
          </a:p>
          <a:p>
            <a:endParaRPr lang="fr-FR" dirty="0"/>
          </a:p>
        </p:txBody>
      </p:sp>
    </p:spTree>
    <p:extLst>
      <p:ext uri="{BB962C8B-B14F-4D97-AF65-F5344CB8AC3E}">
        <p14:creationId xmlns:p14="http://schemas.microsoft.com/office/powerpoint/2010/main" val="213035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C66E5-49A6-416F-9BC1-18FFED3BFFBA}"/>
              </a:ext>
            </a:extLst>
          </p:cNvPr>
          <p:cNvSpPr>
            <a:spLocks noGrp="1"/>
          </p:cNvSpPr>
          <p:nvPr>
            <p:ph type="title"/>
          </p:nvPr>
        </p:nvSpPr>
        <p:spPr>
          <a:xfrm>
            <a:off x="181293" y="157451"/>
            <a:ext cx="8778240" cy="806823"/>
          </a:xfrm>
        </p:spPr>
        <p:txBody>
          <a:bodyPr/>
          <a:lstStyle/>
          <a:p>
            <a:r>
              <a:rPr lang="fr-FR" sz="4400" b="1" dirty="0"/>
              <a:t>Mise en valeur du travail</a:t>
            </a:r>
          </a:p>
        </p:txBody>
      </p:sp>
      <p:sp>
        <p:nvSpPr>
          <p:cNvPr id="3" name="Espace réservé du contenu 2">
            <a:extLst>
              <a:ext uri="{FF2B5EF4-FFF2-40B4-BE49-F238E27FC236}">
                <a16:creationId xmlns:a16="http://schemas.microsoft.com/office/drawing/2014/main" id="{6A487952-55D1-4B9E-86E8-F9746CFD5403}"/>
              </a:ext>
            </a:extLst>
          </p:cNvPr>
          <p:cNvSpPr>
            <a:spLocks noGrp="1"/>
          </p:cNvSpPr>
          <p:nvPr>
            <p:ph idx="1"/>
          </p:nvPr>
        </p:nvSpPr>
        <p:spPr>
          <a:xfrm>
            <a:off x="181294" y="1246908"/>
            <a:ext cx="8646822" cy="5270270"/>
          </a:xfrm>
        </p:spPr>
        <p:txBody>
          <a:bodyPr>
            <a:normAutofit/>
          </a:bodyPr>
          <a:lstStyle/>
          <a:p>
            <a:pPr marL="0" indent="0">
              <a:buNone/>
            </a:pPr>
            <a:r>
              <a:rPr lang="fr-FR" sz="3000" b="1" dirty="0">
                <a:solidFill>
                  <a:schemeClr val="accent6"/>
                </a:solidFill>
                <a:latin typeface="Arial Narrow"/>
              </a:rPr>
              <a:t>Le travail dans le cadre de cette étude sera valorisé par :</a:t>
            </a:r>
          </a:p>
          <a:p>
            <a:r>
              <a:rPr lang="fr-FR" dirty="0">
                <a:solidFill>
                  <a:schemeClr val="accent1"/>
                </a:solidFill>
              </a:rPr>
              <a:t>Une proposition au Bulletin du Cancer d’un article</a:t>
            </a:r>
          </a:p>
          <a:p>
            <a:r>
              <a:rPr lang="fr-FR" dirty="0">
                <a:solidFill>
                  <a:schemeClr val="accent1"/>
                </a:solidFill>
              </a:rPr>
              <a:t>Sa présentation dans des congrès nationaux et internationaux</a:t>
            </a:r>
          </a:p>
          <a:p>
            <a:r>
              <a:rPr lang="fr-FR" dirty="0">
                <a:solidFill>
                  <a:schemeClr val="accent1"/>
                </a:solidFill>
              </a:rPr>
              <a:t>La mise à disposition d’autres équipes en France des préconisations proposées afin de partager les bonnes pratiques (objectif de réalisation du Plan Cancer 3).</a:t>
            </a:r>
          </a:p>
        </p:txBody>
      </p:sp>
    </p:spTree>
    <p:extLst>
      <p:ext uri="{BB962C8B-B14F-4D97-AF65-F5344CB8AC3E}">
        <p14:creationId xmlns:p14="http://schemas.microsoft.com/office/powerpoint/2010/main" val="365788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3262" y="1402976"/>
            <a:ext cx="6498158" cy="2093260"/>
          </a:xfrm>
        </p:spPr>
        <p:txBody>
          <a:bodyPr/>
          <a:lstStyle/>
          <a:p>
            <a:r>
              <a:rPr lang="fr-FR" sz="3200" b="1" dirty="0">
                <a:latin typeface="Arial" panose="020B0604020202020204" pitchFamily="34" charset="0"/>
                <a:cs typeface="Arial" panose="020B0604020202020204" pitchFamily="34" charset="0"/>
              </a:rPr>
              <a:t>NOS ACTEURS RELAIS </a:t>
            </a:r>
          </a:p>
        </p:txBody>
      </p:sp>
    </p:spTree>
    <p:extLst>
      <p:ext uri="{BB962C8B-B14F-4D97-AF65-F5344CB8AC3E}">
        <p14:creationId xmlns:p14="http://schemas.microsoft.com/office/powerpoint/2010/main" val="217773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5D43C-5CB6-2943-8EED-0E62E8667E16}"/>
              </a:ext>
            </a:extLst>
          </p:cNvPr>
          <p:cNvSpPr>
            <a:spLocks noGrp="1"/>
          </p:cNvSpPr>
          <p:nvPr>
            <p:ph type="title"/>
          </p:nvPr>
        </p:nvSpPr>
        <p:spPr/>
        <p:txBody>
          <a:bodyPr/>
          <a:lstStyle/>
          <a:p>
            <a:r>
              <a:rPr lang="fr-FR" dirty="0"/>
              <a:t>Juris Santé</a:t>
            </a:r>
          </a:p>
        </p:txBody>
      </p:sp>
      <p:sp>
        <p:nvSpPr>
          <p:cNvPr id="3" name="Espace réservé du contenu 2">
            <a:extLst>
              <a:ext uri="{FF2B5EF4-FFF2-40B4-BE49-F238E27FC236}">
                <a16:creationId xmlns:a16="http://schemas.microsoft.com/office/drawing/2014/main" id="{502CC849-5A47-D745-8CCD-353F74CBDC79}"/>
              </a:ext>
            </a:extLst>
          </p:cNvPr>
          <p:cNvSpPr>
            <a:spLocks noGrp="1"/>
          </p:cNvSpPr>
          <p:nvPr>
            <p:ph idx="1"/>
          </p:nvPr>
        </p:nvSpPr>
        <p:spPr>
          <a:xfrm>
            <a:off x="549275" y="1600201"/>
            <a:ext cx="8042276" cy="4919672"/>
          </a:xfrm>
        </p:spPr>
        <p:txBody>
          <a:bodyPr>
            <a:normAutofit fontScale="92500" lnSpcReduction="10000"/>
          </a:bodyPr>
          <a:lstStyle/>
          <a:p>
            <a:pPr algn="just"/>
            <a:r>
              <a:rPr lang="fr-FR" sz="18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Juris Santé est la 1</a:t>
            </a:r>
            <a:r>
              <a:rPr lang="fr-FR" sz="1800" baseline="300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ère</a:t>
            </a:r>
            <a:r>
              <a:rPr lang="fr-FR" sz="18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association d’intérêt général qui propose un accompagnement juridique personnalisé des patients et des proches aidants, dans tous les domaines de leur vie qui peuvent être touchés par la fragilisation de la santé : travail, assurance, sécurité sociale, fin de vie, handicap</a:t>
            </a:r>
            <a:r>
              <a:rPr lang="fr-FR" sz="1800" dirty="0">
                <a:solidFill>
                  <a:schemeClr val="accent1"/>
                </a:solidFill>
                <a:latin typeface="Arial" panose="020B0604020202020204" pitchFamily="34" charset="0"/>
                <a:ea typeface="Arial" panose="020B0604020202020204" pitchFamily="34" charset="0"/>
                <a:cs typeface="Times New Roman" panose="02020603050405020304" pitchFamily="18" charset="0"/>
              </a:rPr>
              <a:t>, logement, </a:t>
            </a:r>
            <a:r>
              <a:rPr lang="fr-FR" sz="18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succession…</a:t>
            </a:r>
          </a:p>
          <a:p>
            <a:pPr algn="just"/>
            <a:r>
              <a:rPr lang="fr-FR" sz="18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L’Association analyse et propose les différentes stratégies individuelles  possibles pour donner les moyens à chacun de gérer au mieux la période des traitements comme de l’après maladie et être acteur de sa trajectoire de vie.</a:t>
            </a:r>
          </a:p>
          <a:p>
            <a:pPr algn="just"/>
            <a:r>
              <a:rPr lang="fr-FR" sz="18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Dès 2010, Juris Santé a également mis en place un accompagnement socioprofessionnel personnalisé ou collectif dont l’objectif est de favoriser le maintien dans l’emploi et de permettre aux patients de réaliser des choix « éclairés » concernant leur vie professionnelle.</a:t>
            </a:r>
            <a:endParaRPr lang="fr-FR"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solidFill>
                  <a:schemeClr val="accent1"/>
                </a:solidFill>
                <a:effectLst/>
                <a:uFill>
                  <a:solidFill>
                    <a:srgbClr val="000000"/>
                  </a:solidFill>
                </a:uFill>
                <a:latin typeface="Arial" panose="020B0604020202020204" pitchFamily="34" charset="0"/>
                <a:ea typeface="Arial" panose="020B0604020202020204" pitchFamily="34" charset="0"/>
                <a:cs typeface="Arial Unicode MS"/>
              </a:rPr>
              <a:t>Sont également proposés des formations et </a:t>
            </a:r>
            <a:r>
              <a:rPr lang="fr-FR" sz="1800" dirty="0">
                <a:solidFill>
                  <a:schemeClr val="accent1"/>
                </a:solidFill>
                <a:uFill>
                  <a:solidFill>
                    <a:srgbClr val="000000"/>
                  </a:solidFill>
                </a:uFill>
                <a:latin typeface="Arial" panose="020B0604020202020204" pitchFamily="34" charset="0"/>
                <a:ea typeface="Arial" panose="020B0604020202020204" pitchFamily="34" charset="0"/>
                <a:cs typeface="Arial Unicode MS"/>
              </a:rPr>
              <a:t>des conférences</a:t>
            </a:r>
            <a:r>
              <a:rPr lang="fr-FR" sz="1800" dirty="0">
                <a:solidFill>
                  <a:schemeClr val="accent1"/>
                </a:solidFill>
                <a:effectLst/>
                <a:uFill>
                  <a:solidFill>
                    <a:srgbClr val="000000"/>
                  </a:solidFill>
                </a:uFill>
                <a:latin typeface="Arial" panose="020B0604020202020204" pitchFamily="34" charset="0"/>
                <a:ea typeface="Arial" panose="020B0604020202020204" pitchFamily="34" charset="0"/>
                <a:cs typeface="Arial Unicode MS"/>
              </a:rPr>
              <a:t>. </a:t>
            </a:r>
          </a:p>
          <a:p>
            <a:pPr algn="just"/>
            <a:r>
              <a:rPr lang="fr-FR" sz="1800" dirty="0">
                <a:solidFill>
                  <a:schemeClr val="accent1"/>
                </a:solidFill>
                <a:uFill>
                  <a:solidFill>
                    <a:srgbClr val="000000"/>
                  </a:solidFill>
                </a:uFill>
                <a:latin typeface="Arial" panose="020B0604020202020204" pitchFamily="34" charset="0"/>
                <a:ea typeface="Arial" panose="020B0604020202020204" pitchFamily="34" charset="0"/>
                <a:cs typeface="Arial Unicode MS"/>
              </a:rPr>
              <a:t>Des services spécifiques sont proposés en entreprises dont hotline dédiée aux salariés vulnérables : proches aidants, handicap, cancer, malades chroniques..</a:t>
            </a:r>
            <a:endParaRPr lang="fr-FR" sz="1800" dirty="0">
              <a:solidFill>
                <a:schemeClr val="accent1"/>
              </a:solidFill>
              <a:effectLst/>
              <a:uFill>
                <a:solidFill>
                  <a:srgbClr val="000000"/>
                </a:solidFill>
              </a:uFill>
              <a:latin typeface="Arial" panose="020B0604020202020204" pitchFamily="34" charset="0"/>
              <a:ea typeface="Arial" panose="020B0604020202020204" pitchFamily="34" charset="0"/>
              <a:cs typeface="Arial Unicode MS"/>
            </a:endParaRPr>
          </a:p>
          <a:p>
            <a:pPr algn="just"/>
            <a:endParaRPr lang="fr-FR" sz="1800" dirty="0">
              <a:solidFill>
                <a:schemeClr val="accent1"/>
              </a:solidFill>
              <a:effectLst/>
              <a:uFill>
                <a:solidFill>
                  <a:srgbClr val="000000"/>
                </a:solidFill>
              </a:uFill>
              <a:latin typeface="Arial" panose="020B0604020202020204" pitchFamily="34" charset="0"/>
              <a:ea typeface="Arial" panose="020B0604020202020204" pitchFamily="34" charset="0"/>
              <a:cs typeface="Arial Unicode MS"/>
            </a:endParaRPr>
          </a:p>
          <a:p>
            <a:pPr algn="just"/>
            <a:endParaRPr lang="fr-FR" sz="1800" dirty="0">
              <a:solidFill>
                <a:schemeClr val="accent1"/>
              </a:solidFill>
              <a:effectLst/>
              <a:uFill>
                <a:solidFill>
                  <a:srgbClr val="000000"/>
                </a:solidFill>
              </a:uFill>
              <a:latin typeface="Times New Roman" panose="02020603050405020304" pitchFamily="18" charset="0"/>
              <a:ea typeface="Arial Unicode MS"/>
              <a:cs typeface="Arial Unicode MS"/>
            </a:endParaRPr>
          </a:p>
          <a:p>
            <a:pPr algn="just"/>
            <a:endParaRPr lang="fr-FR" dirty="0"/>
          </a:p>
        </p:txBody>
      </p:sp>
    </p:spTree>
    <p:extLst>
      <p:ext uri="{BB962C8B-B14F-4D97-AF65-F5344CB8AC3E}">
        <p14:creationId xmlns:p14="http://schemas.microsoft.com/office/powerpoint/2010/main" val="245371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2" y="553159"/>
            <a:ext cx="8715373" cy="822443"/>
          </a:xfrm>
        </p:spPr>
        <p:txBody>
          <a:bodyPr/>
          <a:lstStyle/>
          <a:p>
            <a:r>
              <a:rPr lang="fr-FR" sz="3200" b="1" dirty="0"/>
              <a:t>Nos acteurs relais</a:t>
            </a:r>
            <a:br>
              <a:rPr lang="fr-FR" sz="3200" b="1" dirty="0"/>
            </a:br>
            <a:r>
              <a:rPr lang="fr-FR" sz="3200" b="1" dirty="0"/>
              <a:t> </a:t>
            </a:r>
            <a:r>
              <a:rPr lang="fr-FR" sz="3200" b="1" dirty="0">
                <a:solidFill>
                  <a:schemeClr val="accent6"/>
                </a:solidFill>
                <a:latin typeface="Arial Narrow"/>
                <a:ea typeface="Arial Narrow"/>
                <a:cs typeface="Arial Narrow"/>
              </a:rPr>
              <a:t>Acteurs dans les unités de soins </a:t>
            </a:r>
            <a:endParaRPr lang="fr-FR" sz="3200" b="1" dirty="0">
              <a:solidFill>
                <a:schemeClr val="accent6"/>
              </a:solidFill>
            </a:endParaRPr>
          </a:p>
        </p:txBody>
      </p:sp>
      <p:sp>
        <p:nvSpPr>
          <p:cNvPr id="4" name="Rectangle 3"/>
          <p:cNvSpPr/>
          <p:nvPr/>
        </p:nvSpPr>
        <p:spPr>
          <a:xfrm>
            <a:off x="355600" y="1376363"/>
            <a:ext cx="8524397" cy="4745915"/>
          </a:xfrm>
          <a:prstGeom prst="rect">
            <a:avLst/>
          </a:prstGeom>
        </p:spPr>
        <p:txBody>
          <a:bodyPr wrap="square" anchor="t">
            <a:spAutoFit/>
          </a:bodyPr>
          <a:lstStyle/>
          <a:p>
            <a:pPr marL="0" lvl="1" algn="just">
              <a:lnSpc>
                <a:spcPct val="120000"/>
              </a:lnSpc>
              <a:spcBef>
                <a:spcPct val="0"/>
              </a:spcBef>
              <a:buClr>
                <a:schemeClr val="accent1">
                  <a:lumMod val="60000"/>
                  <a:lumOff val="40000"/>
                </a:schemeClr>
              </a:buClr>
              <a:buSzPct val="110000"/>
            </a:pPr>
            <a:endParaRPr lang="fr-FR" sz="2400" b="1" dirty="0">
              <a:solidFill>
                <a:srgbClr val="EA5901"/>
              </a:solidFill>
              <a:latin typeface="Arial Narrow"/>
              <a:ea typeface="Arial Narrow"/>
              <a:cs typeface="Arial Narrow"/>
            </a:endParaRP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 Des programmes spécifiques AJA dans les hôpitaux</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endParaRPr lang="fr-FR" sz="32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 Des associations spécialisées </a:t>
            </a:r>
          </a:p>
          <a:p>
            <a:pPr marL="0" lvl="1" algn="just">
              <a:lnSpc>
                <a:spcPct val="120000"/>
              </a:lnSpc>
              <a:spcBef>
                <a:spcPct val="0"/>
              </a:spcBef>
              <a:buClr>
                <a:schemeClr val="accent1">
                  <a:lumMod val="60000"/>
                  <a:lumOff val="40000"/>
                </a:schemeClr>
              </a:buClr>
              <a:buSzPct val="110000"/>
            </a:pPr>
            <a:endParaRPr lang="fr-FR" sz="2000" dirty="0">
              <a:solidFill>
                <a:schemeClr val="accent1"/>
              </a:solidFill>
              <a:latin typeface="Arial" panose="020B0604020202020204" pitchFamily="34" charset="0"/>
              <a:ea typeface="+mj-ea"/>
              <a:cs typeface="Arial" panose="020B0604020202020204" pitchFamily="34" charset="0"/>
            </a:endParaRPr>
          </a:p>
          <a:p>
            <a:pPr marL="0" lvl="1" algn="ctr">
              <a:lnSpc>
                <a:spcPct val="120000"/>
              </a:lnSpc>
              <a:spcBef>
                <a:spcPct val="0"/>
              </a:spcBef>
              <a:buClr>
                <a:srgbClr val="2C7C9F">
                  <a:lumMod val="60000"/>
                  <a:lumOff val="40000"/>
                </a:srgbClr>
              </a:buClr>
              <a:buSzPct val="110000"/>
            </a:pPr>
            <a:endParaRPr lang="fr-FR" sz="4000" b="1" dirty="0">
              <a:solidFill>
                <a:srgbClr val="EA5901"/>
              </a:solidFill>
              <a:latin typeface="Arial Narrow"/>
              <a:ea typeface="Arial Narrow"/>
              <a:cs typeface="Arial Narrow"/>
            </a:endParaRPr>
          </a:p>
          <a:p>
            <a:pPr marL="0" lvl="1" algn="ctr">
              <a:lnSpc>
                <a:spcPct val="120000"/>
              </a:lnSpc>
              <a:spcBef>
                <a:spcPct val="0"/>
              </a:spcBef>
            </a:pPr>
            <a:r>
              <a:rPr lang="fr-FR" sz="4000" b="1" dirty="0">
                <a:solidFill>
                  <a:schemeClr val="accent6"/>
                </a:solidFill>
                <a:latin typeface="Arial Narrow"/>
                <a:ea typeface="Arial Narrow"/>
                <a:cs typeface="Arial Narrow"/>
              </a:rPr>
              <a:t>Complémentarité</a:t>
            </a:r>
            <a:endParaRPr lang="fr-FR" dirty="0">
              <a:solidFill>
                <a:schemeClr val="accent6"/>
              </a:solidFill>
            </a:endParaRPr>
          </a:p>
        </p:txBody>
      </p:sp>
      <p:sp>
        <p:nvSpPr>
          <p:cNvPr id="3" name="Flèche vers le bas 3">
            <a:extLst>
              <a:ext uri="{FF2B5EF4-FFF2-40B4-BE49-F238E27FC236}">
                <a16:creationId xmlns:a16="http://schemas.microsoft.com/office/drawing/2014/main" id="{76EAB1FE-1337-48D1-8288-644C730567B4}"/>
              </a:ext>
            </a:extLst>
          </p:cNvPr>
          <p:cNvSpPr/>
          <p:nvPr/>
        </p:nvSpPr>
        <p:spPr>
          <a:xfrm>
            <a:off x="4004607" y="4496302"/>
            <a:ext cx="1134785" cy="7910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264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2" y="244592"/>
            <a:ext cx="8715373" cy="1005984"/>
          </a:xfrm>
        </p:spPr>
        <p:txBody>
          <a:bodyPr/>
          <a:lstStyle/>
          <a:p>
            <a:r>
              <a:rPr lang="fr-FR" sz="3200" b="1" dirty="0"/>
              <a:t>Nos acteurs relais </a:t>
            </a:r>
            <a:br>
              <a:rPr lang="fr-FR" sz="3200" b="1" dirty="0"/>
            </a:br>
            <a:r>
              <a:rPr lang="fr-FR" sz="3200" b="1" dirty="0"/>
              <a:t>Post bac</a:t>
            </a:r>
          </a:p>
        </p:txBody>
      </p:sp>
      <p:sp>
        <p:nvSpPr>
          <p:cNvPr id="4" name="Rectangle 3"/>
          <p:cNvSpPr/>
          <p:nvPr/>
        </p:nvSpPr>
        <p:spPr>
          <a:xfrm>
            <a:off x="228602" y="1443552"/>
            <a:ext cx="8787940" cy="4893647"/>
          </a:xfrm>
          <a:prstGeom prst="rect">
            <a:avLst/>
          </a:prstGeom>
        </p:spPr>
        <p:txBody>
          <a:bodyPr wrap="square" anchor="t">
            <a:spAutoFit/>
          </a:bodyPr>
          <a:lstStyle/>
          <a:p>
            <a:pPr marL="0" lvl="1" algn="ctr">
              <a:lnSpc>
                <a:spcPct val="120000"/>
              </a:lnSpc>
              <a:spcBef>
                <a:spcPct val="0"/>
              </a:spcBef>
              <a:buClr>
                <a:schemeClr val="accent1">
                  <a:lumMod val="60000"/>
                  <a:lumOff val="40000"/>
                </a:schemeClr>
              </a:buClr>
              <a:buSzPct val="110000"/>
            </a:pPr>
            <a:r>
              <a:rPr lang="fr-FR" sz="3600" b="1" dirty="0">
                <a:solidFill>
                  <a:schemeClr val="accent6"/>
                </a:solidFill>
                <a:latin typeface="Arial Narrow"/>
                <a:ea typeface="Arial Narrow"/>
                <a:cs typeface="Arial Narrow"/>
              </a:rPr>
              <a:t>Acteurs hors unités de soins</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Service Universitaire de médecine préventive et de promotion de la santé (SUMPPS)</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Mission Handicap des universités </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CIO </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3200" dirty="0">
                <a:solidFill>
                  <a:schemeClr val="accent1"/>
                </a:solidFill>
                <a:latin typeface="Arial" panose="020B0604020202020204" pitchFamily="34" charset="0"/>
                <a:ea typeface="+mj-ea"/>
                <a:cs typeface="Arial" panose="020B0604020202020204" pitchFamily="34" charset="0"/>
              </a:rPr>
              <a:t>CNED</a:t>
            </a:r>
          </a:p>
          <a:p>
            <a:pPr marL="0" lvl="1" algn="ctr">
              <a:lnSpc>
                <a:spcPct val="120000"/>
              </a:lnSpc>
              <a:spcBef>
                <a:spcPct val="0"/>
              </a:spcBef>
              <a:buClr>
                <a:srgbClr val="2C7C9F">
                  <a:lumMod val="60000"/>
                  <a:lumOff val="40000"/>
                </a:srgbClr>
              </a:buClr>
              <a:buSzPct val="110000"/>
            </a:pPr>
            <a:r>
              <a:rPr lang="fr-FR" sz="4000" b="1" dirty="0">
                <a:solidFill>
                  <a:schemeClr val="accent6"/>
                </a:solidFill>
                <a:latin typeface="Arial Narrow"/>
                <a:ea typeface="Arial Narrow"/>
                <a:cs typeface="Arial Narrow"/>
              </a:rPr>
              <a:t>Complémentarité</a:t>
            </a:r>
            <a:endParaRPr lang="fr-FR" dirty="0">
              <a:solidFill>
                <a:schemeClr val="accent6"/>
              </a:solidFill>
            </a:endParaRPr>
          </a:p>
        </p:txBody>
      </p:sp>
      <p:sp>
        <p:nvSpPr>
          <p:cNvPr id="3" name="Flèche vers le bas 3">
            <a:extLst>
              <a:ext uri="{FF2B5EF4-FFF2-40B4-BE49-F238E27FC236}">
                <a16:creationId xmlns:a16="http://schemas.microsoft.com/office/drawing/2014/main" id="{E4F9072D-B013-48B0-A670-864E27797A5E}"/>
              </a:ext>
            </a:extLst>
          </p:cNvPr>
          <p:cNvSpPr/>
          <p:nvPr/>
        </p:nvSpPr>
        <p:spPr>
          <a:xfrm>
            <a:off x="4117677" y="4972050"/>
            <a:ext cx="935665" cy="574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913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2" y="244592"/>
            <a:ext cx="8715373" cy="822443"/>
          </a:xfrm>
        </p:spPr>
        <p:txBody>
          <a:bodyPr/>
          <a:lstStyle/>
          <a:p>
            <a:r>
              <a:rPr lang="fr-FR" sz="3200" b="1" dirty="0"/>
              <a:t>Nos acteurs relais </a:t>
            </a:r>
            <a:br>
              <a:rPr lang="fr-FR" sz="3200" b="1" dirty="0"/>
            </a:br>
            <a:r>
              <a:rPr lang="fr-FR" sz="3200" b="1" dirty="0"/>
              <a:t>Insertion professionnelle</a:t>
            </a:r>
          </a:p>
        </p:txBody>
      </p:sp>
      <p:sp>
        <p:nvSpPr>
          <p:cNvPr id="4" name="Rectangle 3"/>
          <p:cNvSpPr/>
          <p:nvPr/>
        </p:nvSpPr>
        <p:spPr>
          <a:xfrm>
            <a:off x="192318" y="1081959"/>
            <a:ext cx="8787940" cy="6001643"/>
          </a:xfrm>
          <a:prstGeom prst="rect">
            <a:avLst/>
          </a:prstGeom>
        </p:spPr>
        <p:txBody>
          <a:bodyPr wrap="square" anchor="t">
            <a:spAutoFit/>
          </a:bodyPr>
          <a:lstStyle/>
          <a:p>
            <a:pPr marL="0" lvl="1" algn="ctr">
              <a:lnSpc>
                <a:spcPct val="120000"/>
              </a:lnSpc>
              <a:spcBef>
                <a:spcPct val="0"/>
              </a:spcBef>
              <a:buClr>
                <a:schemeClr val="accent1">
                  <a:lumMod val="60000"/>
                  <a:lumOff val="40000"/>
                </a:schemeClr>
              </a:buClr>
              <a:buSzPct val="110000"/>
            </a:pPr>
            <a:r>
              <a:rPr lang="fr-FR" sz="3600" b="1" dirty="0">
                <a:solidFill>
                  <a:schemeClr val="accent6"/>
                </a:solidFill>
                <a:latin typeface="Arial Narrow"/>
                <a:ea typeface="Arial Narrow"/>
                <a:cs typeface="Arial Narrow"/>
              </a:rPr>
              <a:t>Acteurs hors unités de soins</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Pôle emploi – Cap emploi</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Employeur (bilan de compétences – Mission Handicap…)</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Mission locale</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MDPH</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CARSAT (Prévention de la désinsertion sociale)</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Agefiph</a:t>
            </a: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Entreprise ordinaire ou ESAT</a:t>
            </a:r>
          </a:p>
          <a:p>
            <a:pPr marL="0" lvl="1" algn="ctr">
              <a:lnSpc>
                <a:spcPct val="120000"/>
              </a:lnSpc>
              <a:spcBef>
                <a:spcPct val="0"/>
              </a:spcBef>
              <a:buClr>
                <a:schemeClr val="accent1">
                  <a:lumMod val="60000"/>
                  <a:lumOff val="40000"/>
                </a:schemeClr>
              </a:buClr>
              <a:buSzPct val="110000"/>
            </a:pPr>
            <a:endParaRPr lang="fr-FR" sz="3600" b="1" dirty="0">
              <a:solidFill>
                <a:srgbClr val="EA5901"/>
              </a:solidFill>
              <a:latin typeface="Arial Narrow"/>
              <a:ea typeface="Arial Narrow"/>
              <a:cs typeface="Arial Narrow"/>
            </a:endParaRPr>
          </a:p>
          <a:p>
            <a:pPr marL="0" lvl="1" algn="ctr">
              <a:lnSpc>
                <a:spcPct val="120000"/>
              </a:lnSpc>
              <a:spcBef>
                <a:spcPct val="0"/>
              </a:spcBef>
            </a:pPr>
            <a:r>
              <a:rPr lang="fr-FR" sz="3600" b="1" dirty="0">
                <a:solidFill>
                  <a:schemeClr val="accent6"/>
                </a:solidFill>
                <a:latin typeface="Arial Narrow"/>
                <a:ea typeface="Arial Narrow"/>
                <a:cs typeface="Arial Narrow"/>
              </a:rPr>
              <a:t>Complémentarité</a:t>
            </a:r>
            <a:endParaRPr lang="fr-FR" dirty="0">
              <a:solidFill>
                <a:schemeClr val="accent6"/>
              </a:solidFill>
            </a:endParaRPr>
          </a:p>
          <a:p>
            <a:pPr marL="342900" lvl="1" indent="-342900" algn="just">
              <a:lnSpc>
                <a:spcPct val="12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p:txBody>
      </p:sp>
      <p:sp>
        <p:nvSpPr>
          <p:cNvPr id="3" name="Flèche vers le bas 3">
            <a:extLst>
              <a:ext uri="{FF2B5EF4-FFF2-40B4-BE49-F238E27FC236}">
                <a16:creationId xmlns:a16="http://schemas.microsoft.com/office/drawing/2014/main" id="{78FA6FDC-93AA-40AF-89E9-D5C87089F871}"/>
              </a:ext>
            </a:extLst>
          </p:cNvPr>
          <p:cNvSpPr/>
          <p:nvPr/>
        </p:nvSpPr>
        <p:spPr>
          <a:xfrm>
            <a:off x="4110148" y="5476875"/>
            <a:ext cx="935665" cy="574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112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BBBCC-DB1A-4506-91B4-9B7E19C5DCC0}"/>
              </a:ext>
            </a:extLst>
          </p:cNvPr>
          <p:cNvSpPr>
            <a:spLocks noGrp="1"/>
          </p:cNvSpPr>
          <p:nvPr>
            <p:ph type="title"/>
          </p:nvPr>
        </p:nvSpPr>
        <p:spPr>
          <a:xfrm>
            <a:off x="441546" y="-1"/>
            <a:ext cx="8352809" cy="1388579"/>
          </a:xfrm>
        </p:spPr>
        <p:txBody>
          <a:bodyPr/>
          <a:lstStyle/>
          <a:p>
            <a:r>
              <a:rPr lang="fr-FR" sz="2800" b="1" dirty="0"/>
              <a:t>Publications</a:t>
            </a:r>
          </a:p>
        </p:txBody>
      </p:sp>
      <p:pic>
        <p:nvPicPr>
          <p:cNvPr id="3" name="Image 3">
            <a:extLst>
              <a:ext uri="{FF2B5EF4-FFF2-40B4-BE49-F238E27FC236}">
                <a16:creationId xmlns:a16="http://schemas.microsoft.com/office/drawing/2014/main" id="{7C7F07B1-146D-4F36-9CE9-9C788E8A07E0}"/>
              </a:ext>
            </a:extLst>
          </p:cNvPr>
          <p:cNvPicPr>
            <a:picLocks noChangeAspect="1"/>
          </p:cNvPicPr>
          <p:nvPr/>
        </p:nvPicPr>
        <p:blipFill>
          <a:blip r:embed="rId2"/>
          <a:stretch>
            <a:fillRect/>
          </a:stretch>
        </p:blipFill>
        <p:spPr>
          <a:xfrm>
            <a:off x="104595" y="1800225"/>
            <a:ext cx="8861708" cy="3571573"/>
          </a:xfrm>
          <a:prstGeom prst="rect">
            <a:avLst/>
          </a:prstGeom>
        </p:spPr>
      </p:pic>
      <p:sp>
        <p:nvSpPr>
          <p:cNvPr id="8" name="ZoneTexte 7">
            <a:extLst>
              <a:ext uri="{FF2B5EF4-FFF2-40B4-BE49-F238E27FC236}">
                <a16:creationId xmlns:a16="http://schemas.microsoft.com/office/drawing/2014/main" id="{4922822D-3A6D-47CA-8DBC-D3DC2608DAD0}"/>
              </a:ext>
            </a:extLst>
          </p:cNvPr>
          <p:cNvSpPr txBox="1"/>
          <p:nvPr/>
        </p:nvSpPr>
        <p:spPr>
          <a:xfrm>
            <a:off x="590550" y="5810250"/>
            <a:ext cx="8203806"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rgbClr val="244A58"/>
                </a:solidFill>
              </a:rPr>
              <a:t>2014 – </a:t>
            </a:r>
            <a:r>
              <a:rPr lang="fr-FR" sz="2400" b="1" dirty="0" err="1">
                <a:solidFill>
                  <a:srgbClr val="244A58"/>
                </a:solidFill>
              </a:rPr>
              <a:t>Tennager</a:t>
            </a:r>
            <a:r>
              <a:rPr lang="fr-FR" sz="2400" b="1" dirty="0">
                <a:solidFill>
                  <a:srgbClr val="244A58"/>
                </a:solidFill>
              </a:rPr>
              <a:t> Cancer Trust – Gustave Roussy</a:t>
            </a:r>
          </a:p>
        </p:txBody>
      </p:sp>
    </p:spTree>
    <p:extLst>
      <p:ext uri="{BB962C8B-B14F-4D97-AF65-F5344CB8AC3E}">
        <p14:creationId xmlns:p14="http://schemas.microsoft.com/office/powerpoint/2010/main" val="398077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capture d’écran&#10;&#10;Description générée avec un niveau de confiance élevé">
            <a:extLst>
              <a:ext uri="{FF2B5EF4-FFF2-40B4-BE49-F238E27FC236}">
                <a16:creationId xmlns:a16="http://schemas.microsoft.com/office/drawing/2014/main" id="{34B92648-FD57-412E-9CFA-064C01E27306}"/>
              </a:ext>
            </a:extLst>
          </p:cNvPr>
          <p:cNvPicPr>
            <a:picLocks noChangeAspect="1"/>
          </p:cNvPicPr>
          <p:nvPr/>
        </p:nvPicPr>
        <p:blipFill>
          <a:blip r:embed="rId2"/>
          <a:stretch>
            <a:fillRect/>
          </a:stretch>
        </p:blipFill>
        <p:spPr>
          <a:xfrm>
            <a:off x="0" y="523875"/>
            <a:ext cx="9047179" cy="3172770"/>
          </a:xfrm>
          <a:prstGeom prst="rect">
            <a:avLst/>
          </a:prstGeom>
        </p:spPr>
      </p:pic>
      <p:sp>
        <p:nvSpPr>
          <p:cNvPr id="14" name="ZoneTexte 13">
            <a:extLst>
              <a:ext uri="{FF2B5EF4-FFF2-40B4-BE49-F238E27FC236}">
                <a16:creationId xmlns:a16="http://schemas.microsoft.com/office/drawing/2014/main" id="{50FE9F9A-5E24-4A94-963D-DB0149BF1327}"/>
              </a:ext>
            </a:extLst>
          </p:cNvPr>
          <p:cNvSpPr txBox="1"/>
          <p:nvPr/>
        </p:nvSpPr>
        <p:spPr>
          <a:xfrm>
            <a:off x="114300" y="4495800"/>
            <a:ext cx="4802489"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rgbClr val="2C7C9F"/>
                </a:solidFill>
              </a:rPr>
              <a:t>2016 – Bulletin du cancer - n°12 </a:t>
            </a:r>
            <a:endParaRPr lang="fr-FR" sz="1600" b="1" dirty="0">
              <a:solidFill>
                <a:srgbClr val="2C7C9F"/>
              </a:solidFill>
            </a:endParaRPr>
          </a:p>
        </p:txBody>
      </p:sp>
    </p:spTree>
    <p:extLst>
      <p:ext uri="{BB962C8B-B14F-4D97-AF65-F5344CB8AC3E}">
        <p14:creationId xmlns:p14="http://schemas.microsoft.com/office/powerpoint/2010/main" val="115981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capture d’écran&#10;&#10;Description générée avec un niveau de confiance très élevé">
            <a:extLst>
              <a:ext uri="{FF2B5EF4-FFF2-40B4-BE49-F238E27FC236}">
                <a16:creationId xmlns:a16="http://schemas.microsoft.com/office/drawing/2014/main" id="{9C96F7F2-BD10-4BC7-9F4E-35A5B7FAF9C5}"/>
              </a:ext>
            </a:extLst>
          </p:cNvPr>
          <p:cNvPicPr>
            <a:picLocks noChangeAspect="1"/>
          </p:cNvPicPr>
          <p:nvPr/>
        </p:nvPicPr>
        <p:blipFill>
          <a:blip r:embed="rId2"/>
          <a:stretch>
            <a:fillRect/>
          </a:stretch>
        </p:blipFill>
        <p:spPr>
          <a:xfrm>
            <a:off x="514350" y="228600"/>
            <a:ext cx="8188287" cy="5843560"/>
          </a:xfrm>
          <a:prstGeom prst="rect">
            <a:avLst/>
          </a:prstGeom>
        </p:spPr>
      </p:pic>
      <p:sp>
        <p:nvSpPr>
          <p:cNvPr id="6" name="ZoneTexte 5">
            <a:extLst>
              <a:ext uri="{FF2B5EF4-FFF2-40B4-BE49-F238E27FC236}">
                <a16:creationId xmlns:a16="http://schemas.microsoft.com/office/drawing/2014/main" id="{2CEF9398-C80C-41C5-8456-D7EB2CD89071}"/>
              </a:ext>
            </a:extLst>
          </p:cNvPr>
          <p:cNvSpPr txBox="1"/>
          <p:nvPr/>
        </p:nvSpPr>
        <p:spPr>
          <a:xfrm>
            <a:off x="809625" y="6257925"/>
            <a:ext cx="7485561"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rgbClr val="2C7C9F"/>
                </a:solidFill>
              </a:rPr>
              <a:t>2015 – Revue d'Oncologie hématologique pédiatrique - n°3</a:t>
            </a:r>
          </a:p>
        </p:txBody>
      </p:sp>
    </p:spTree>
    <p:extLst>
      <p:ext uri="{BB962C8B-B14F-4D97-AF65-F5344CB8AC3E}">
        <p14:creationId xmlns:p14="http://schemas.microsoft.com/office/powerpoint/2010/main" val="4198409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Une image contenant capture d’écran&#10;&#10;Description générée avec un niveau de confiance élevé">
            <a:extLst>
              <a:ext uri="{FF2B5EF4-FFF2-40B4-BE49-F238E27FC236}">
                <a16:creationId xmlns:a16="http://schemas.microsoft.com/office/drawing/2014/main" id="{BB30CBA9-6231-49E3-8D88-F6EB1B686AAD}"/>
              </a:ext>
            </a:extLst>
          </p:cNvPr>
          <p:cNvPicPr>
            <a:picLocks noChangeAspect="1"/>
          </p:cNvPicPr>
          <p:nvPr/>
        </p:nvPicPr>
        <p:blipFill>
          <a:blip r:embed="rId2"/>
          <a:stretch>
            <a:fillRect/>
          </a:stretch>
        </p:blipFill>
        <p:spPr>
          <a:xfrm>
            <a:off x="0" y="133350"/>
            <a:ext cx="9266086" cy="3647287"/>
          </a:xfrm>
          <a:prstGeom prst="rect">
            <a:avLst/>
          </a:prstGeom>
        </p:spPr>
      </p:pic>
      <p:sp>
        <p:nvSpPr>
          <p:cNvPr id="5" name="ZoneTexte 4">
            <a:extLst>
              <a:ext uri="{FF2B5EF4-FFF2-40B4-BE49-F238E27FC236}">
                <a16:creationId xmlns:a16="http://schemas.microsoft.com/office/drawing/2014/main" id="{FD3CC8BA-110B-40DD-9FAB-D12CE45D2DF7}"/>
              </a:ext>
            </a:extLst>
          </p:cNvPr>
          <p:cNvSpPr txBox="1"/>
          <p:nvPr/>
        </p:nvSpPr>
        <p:spPr>
          <a:xfrm>
            <a:off x="1123950" y="46291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dirty="0"/>
          </a:p>
        </p:txBody>
      </p:sp>
      <p:pic>
        <p:nvPicPr>
          <p:cNvPr id="7" name="Image 3">
            <a:extLst>
              <a:ext uri="{FF2B5EF4-FFF2-40B4-BE49-F238E27FC236}">
                <a16:creationId xmlns:a16="http://schemas.microsoft.com/office/drawing/2014/main" id="{09488A68-BBFF-4050-BCB7-CB5E4F671700}"/>
              </a:ext>
            </a:extLst>
          </p:cNvPr>
          <p:cNvPicPr>
            <a:picLocks noChangeAspect="1"/>
          </p:cNvPicPr>
          <p:nvPr/>
        </p:nvPicPr>
        <p:blipFill>
          <a:blip r:embed="rId3"/>
          <a:stretch>
            <a:fillRect/>
          </a:stretch>
        </p:blipFill>
        <p:spPr>
          <a:xfrm>
            <a:off x="200025" y="4229100"/>
            <a:ext cx="4367174" cy="2235794"/>
          </a:xfrm>
          <a:prstGeom prst="rect">
            <a:avLst/>
          </a:prstGeom>
        </p:spPr>
      </p:pic>
      <p:sp>
        <p:nvSpPr>
          <p:cNvPr id="9" name="ZoneTexte 8">
            <a:extLst>
              <a:ext uri="{FF2B5EF4-FFF2-40B4-BE49-F238E27FC236}">
                <a16:creationId xmlns:a16="http://schemas.microsoft.com/office/drawing/2014/main" id="{1C9F3089-25C6-4D30-8A76-BCA07042D53B}"/>
              </a:ext>
            </a:extLst>
          </p:cNvPr>
          <p:cNvSpPr txBox="1"/>
          <p:nvPr/>
        </p:nvSpPr>
        <p:spPr>
          <a:xfrm>
            <a:off x="4838700" y="553402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rgbClr val="2C7C9F"/>
                </a:solidFill>
              </a:rPr>
              <a:t>2016 – Journal du RIFHPOP – n</a:t>
            </a:r>
            <a:r>
              <a:rPr lang="fr-FR" sz="1600" b="1" dirty="0">
                <a:solidFill>
                  <a:srgbClr val="2C7C9F"/>
                </a:solidFill>
              </a:rPr>
              <a:t>°24</a:t>
            </a:r>
          </a:p>
        </p:txBody>
      </p:sp>
    </p:spTree>
    <p:extLst>
      <p:ext uri="{BB962C8B-B14F-4D97-AF65-F5344CB8AC3E}">
        <p14:creationId xmlns:p14="http://schemas.microsoft.com/office/powerpoint/2010/main" val="3830139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A9E97-68A3-4F02-830E-A982ED4C42A2}"/>
              </a:ext>
            </a:extLst>
          </p:cNvPr>
          <p:cNvSpPr>
            <a:spLocks noGrp="1"/>
          </p:cNvSpPr>
          <p:nvPr>
            <p:ph type="title"/>
          </p:nvPr>
        </p:nvSpPr>
        <p:spPr>
          <a:xfrm>
            <a:off x="419100" y="-276225"/>
            <a:ext cx="8042275" cy="704142"/>
          </a:xfrm>
        </p:spPr>
        <p:txBody>
          <a:bodyPr/>
          <a:lstStyle/>
          <a:p>
            <a:r>
              <a:rPr lang="fr-FR" sz="2400" b="1"/>
              <a:t>Posters :</a:t>
            </a:r>
            <a:endParaRPr lang="fr-FR" sz="2400" b="1" dirty="0"/>
          </a:p>
        </p:txBody>
      </p:sp>
      <p:pic>
        <p:nvPicPr>
          <p:cNvPr id="7" name="Image 7" descr="Une image contenant capture d’écran&#10;&#10;Description générée avec un niveau de confiance très élevé">
            <a:extLst>
              <a:ext uri="{FF2B5EF4-FFF2-40B4-BE49-F238E27FC236}">
                <a16:creationId xmlns:a16="http://schemas.microsoft.com/office/drawing/2014/main" id="{ED90E012-E64B-46BF-A2F8-FBD6045C038A}"/>
              </a:ext>
            </a:extLst>
          </p:cNvPr>
          <p:cNvPicPr>
            <a:picLocks noChangeAspect="1"/>
          </p:cNvPicPr>
          <p:nvPr/>
        </p:nvPicPr>
        <p:blipFill>
          <a:blip r:embed="rId2"/>
          <a:stretch>
            <a:fillRect/>
          </a:stretch>
        </p:blipFill>
        <p:spPr>
          <a:xfrm>
            <a:off x="76200" y="414338"/>
            <a:ext cx="4044950" cy="6243406"/>
          </a:xfrm>
          <a:prstGeom prst="rect">
            <a:avLst/>
          </a:prstGeom>
        </p:spPr>
      </p:pic>
      <p:pic>
        <p:nvPicPr>
          <p:cNvPr id="9" name="Image 9" descr="Une image contenant capture d’écran&#10;&#10;Description générée avec un niveau de confiance très élevé">
            <a:extLst>
              <a:ext uri="{FF2B5EF4-FFF2-40B4-BE49-F238E27FC236}">
                <a16:creationId xmlns:a16="http://schemas.microsoft.com/office/drawing/2014/main" id="{048BA0F8-B7AC-4D72-88E9-4FD3B6405617}"/>
              </a:ext>
            </a:extLst>
          </p:cNvPr>
          <p:cNvPicPr>
            <a:picLocks noChangeAspect="1"/>
          </p:cNvPicPr>
          <p:nvPr/>
        </p:nvPicPr>
        <p:blipFill>
          <a:blip r:embed="rId3"/>
          <a:stretch>
            <a:fillRect/>
          </a:stretch>
        </p:blipFill>
        <p:spPr>
          <a:xfrm>
            <a:off x="4568825" y="414200"/>
            <a:ext cx="4156075" cy="6243544"/>
          </a:xfrm>
          <a:prstGeom prst="rect">
            <a:avLst/>
          </a:prstGeom>
        </p:spPr>
      </p:pic>
    </p:spTree>
    <p:extLst>
      <p:ext uri="{BB962C8B-B14F-4D97-AF65-F5344CB8AC3E}">
        <p14:creationId xmlns:p14="http://schemas.microsoft.com/office/powerpoint/2010/main" val="229956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74D674-E99D-47D2-8F8E-F416C55E162B}"/>
              </a:ext>
            </a:extLst>
          </p:cNvPr>
          <p:cNvSpPr txBox="1"/>
          <p:nvPr/>
        </p:nvSpPr>
        <p:spPr>
          <a:xfrm>
            <a:off x="399999" y="2274838"/>
            <a:ext cx="8344002" cy="3570208"/>
          </a:xfrm>
          <a:prstGeom prst="rect">
            <a:avLst/>
          </a:prstGeom>
          <a:noFill/>
        </p:spPr>
        <p:txBody>
          <a:bodyPr wrap="square" rtlCol="0">
            <a:spAutoFit/>
          </a:bodyPr>
          <a:lstStyle/>
          <a:p>
            <a:pPr algn="ctr"/>
            <a:r>
              <a:rPr lang="fr-FR" sz="2000" dirty="0">
                <a:solidFill>
                  <a:schemeClr val="accent2">
                    <a:lumMod val="75000"/>
                  </a:schemeClr>
                </a:solidFill>
                <a:latin typeface="+mj-lt"/>
                <a:ea typeface="+mj-ea"/>
                <a:cs typeface="+mj-cs"/>
              </a:rPr>
              <a:t>Contact Juris Santé</a:t>
            </a:r>
          </a:p>
          <a:p>
            <a:pPr algn="ctr"/>
            <a:r>
              <a:rPr lang="fr-FR" sz="2000" dirty="0">
                <a:solidFill>
                  <a:schemeClr val="accent2">
                    <a:lumMod val="75000"/>
                  </a:schemeClr>
                </a:solidFill>
                <a:latin typeface="+mj-lt"/>
                <a:ea typeface="+mj-ea"/>
                <a:cs typeface="+mj-cs"/>
              </a:rPr>
              <a:t>101, Cours Gambetta – LYON 69003</a:t>
            </a:r>
          </a:p>
          <a:p>
            <a:pPr algn="ctr"/>
            <a:r>
              <a:rPr lang="fr-FR" sz="2000" dirty="0">
                <a:solidFill>
                  <a:schemeClr val="accent2">
                    <a:lumMod val="75000"/>
                  </a:schemeClr>
                </a:solidFill>
                <a:latin typeface="+mj-lt"/>
                <a:ea typeface="+mj-ea"/>
                <a:cs typeface="+mj-cs"/>
              </a:rPr>
              <a:t> Tél : 04.26.55.71.60 / 06.52.02.96.10</a:t>
            </a:r>
          </a:p>
          <a:p>
            <a:pPr algn="ctr"/>
            <a:r>
              <a:rPr lang="fr-FR" sz="2000" dirty="0">
                <a:solidFill>
                  <a:schemeClr val="accent2">
                    <a:lumMod val="75000"/>
                  </a:schemeClr>
                </a:solidFill>
                <a:latin typeface="+mj-lt"/>
                <a:ea typeface="+mj-ea"/>
                <a:cs typeface="+mj-cs"/>
              </a:rPr>
              <a:t>Email: </a:t>
            </a:r>
            <a:r>
              <a:rPr lang="fr-FR" sz="2000" dirty="0">
                <a:solidFill>
                  <a:schemeClr val="accent1"/>
                </a:solidFill>
                <a:latin typeface="Calibri Light" panose="020F0302020204030204" pitchFamily="34" charset="0"/>
                <a:ea typeface="+mj-ea"/>
                <a:cs typeface="Calibri Light" panose="020F0302020204030204" pitchFamily="34" charset="0"/>
                <a:hlinkClick r:id="rId2"/>
              </a:rPr>
              <a:t>contact@jurissante.fr</a:t>
            </a:r>
            <a:endParaRPr lang="fr-FR" sz="2000" dirty="0">
              <a:solidFill>
                <a:schemeClr val="accent1"/>
              </a:solidFill>
              <a:latin typeface="Calibri Light" panose="020F0302020204030204" pitchFamily="34" charset="0"/>
              <a:ea typeface="+mj-ea"/>
              <a:cs typeface="Calibri Light" panose="020F0302020204030204" pitchFamily="34" charset="0"/>
            </a:endParaRPr>
          </a:p>
          <a:p>
            <a:pPr algn="ctr"/>
            <a:endParaRPr lang="fr-FR" dirty="0"/>
          </a:p>
          <a:p>
            <a:endParaRPr lang="fr-FR" sz="2000" dirty="0"/>
          </a:p>
          <a:p>
            <a:pPr algn="ctr"/>
            <a:r>
              <a:rPr lang="fr-FR" dirty="0">
                <a:solidFill>
                  <a:schemeClr val="accent2">
                    <a:lumMod val="75000"/>
                  </a:schemeClr>
                </a:solidFill>
                <a:latin typeface="+mj-lt"/>
                <a:ea typeface="+mj-ea"/>
                <a:cs typeface="+mj-cs"/>
              </a:rPr>
              <a:t>Site Internet: </a:t>
            </a:r>
          </a:p>
          <a:p>
            <a:pPr algn="ctr"/>
            <a:r>
              <a:rPr lang="fr-FR" dirty="0">
                <a:solidFill>
                  <a:schemeClr val="accent1"/>
                </a:solidFill>
                <a:latin typeface="Calibri Light" panose="020F0302020204030204" pitchFamily="34" charset="0"/>
                <a:ea typeface="+mj-ea"/>
                <a:cs typeface="Calibri Light" panose="020F0302020204030204" pitchFamily="34" charset="0"/>
                <a:hlinkClick r:id="rId3"/>
              </a:rPr>
              <a:t>http://www.jurissante.fr/index.php?mod=accueil&amp;cat=&amp;id=&amp;err=4</a:t>
            </a:r>
            <a:r>
              <a:rPr lang="fr-FR" dirty="0">
                <a:solidFill>
                  <a:schemeClr val="accent1"/>
                </a:solidFill>
                <a:latin typeface="Calibri Light" panose="020F0302020204030204" pitchFamily="34" charset="0"/>
                <a:ea typeface="+mj-ea"/>
                <a:cs typeface="Calibri Light" panose="020F0302020204030204" pitchFamily="34" charset="0"/>
              </a:rPr>
              <a:t> </a:t>
            </a:r>
          </a:p>
          <a:p>
            <a:pPr algn="ctr"/>
            <a:r>
              <a:rPr lang="fr-FR" dirty="0">
                <a:solidFill>
                  <a:schemeClr val="accent2">
                    <a:lumMod val="75000"/>
                  </a:schemeClr>
                </a:solidFill>
                <a:latin typeface="+mj-lt"/>
                <a:ea typeface="+mj-ea"/>
                <a:cs typeface="+mj-cs"/>
              </a:rPr>
              <a:t>Lien Facebook: </a:t>
            </a:r>
          </a:p>
          <a:p>
            <a:pPr algn="ctr"/>
            <a:r>
              <a:rPr lang="fr-FR" dirty="0">
                <a:solidFill>
                  <a:schemeClr val="accent1"/>
                </a:solidFill>
                <a:latin typeface="Calibri Light" panose="020F0302020204030204" pitchFamily="34" charset="0"/>
                <a:ea typeface="+mj-ea"/>
                <a:cs typeface="Calibri Light" panose="020F0302020204030204" pitchFamily="34" charset="0"/>
                <a:hlinkClick r:id="rId4"/>
              </a:rPr>
              <a:t>https://www.facebook.com/groups/1989154847792085/</a:t>
            </a:r>
            <a:r>
              <a:rPr lang="fr-FR" dirty="0">
                <a:solidFill>
                  <a:schemeClr val="accent1"/>
                </a:solidFill>
                <a:latin typeface="Calibri Light" panose="020F0302020204030204" pitchFamily="34" charset="0"/>
                <a:ea typeface="+mj-ea"/>
                <a:cs typeface="Calibri Light" panose="020F0302020204030204" pitchFamily="34" charset="0"/>
              </a:rPr>
              <a:t> </a:t>
            </a:r>
          </a:p>
          <a:p>
            <a:pPr algn="ctr"/>
            <a:r>
              <a:rPr lang="fr-FR" dirty="0">
                <a:solidFill>
                  <a:schemeClr val="accent2">
                    <a:lumMod val="75000"/>
                  </a:schemeClr>
                </a:solidFill>
                <a:latin typeface="+mj-lt"/>
                <a:ea typeface="+mj-ea"/>
                <a:cs typeface="+mj-cs"/>
              </a:rPr>
              <a:t>Lien </a:t>
            </a:r>
            <a:r>
              <a:rPr lang="fr-FR" dirty="0" err="1">
                <a:solidFill>
                  <a:schemeClr val="accent2">
                    <a:lumMod val="75000"/>
                  </a:schemeClr>
                </a:solidFill>
                <a:latin typeface="+mj-lt"/>
                <a:ea typeface="+mj-ea"/>
                <a:cs typeface="+mj-cs"/>
              </a:rPr>
              <a:t>Linkedin</a:t>
            </a:r>
            <a:r>
              <a:rPr lang="fr-FR" dirty="0">
                <a:solidFill>
                  <a:schemeClr val="accent2">
                    <a:lumMod val="75000"/>
                  </a:schemeClr>
                </a:solidFill>
                <a:latin typeface="+mj-lt"/>
                <a:ea typeface="+mj-ea"/>
                <a:cs typeface="+mj-cs"/>
              </a:rPr>
              <a:t>:</a:t>
            </a:r>
            <a:r>
              <a:rPr lang="fr-FR" b="1" dirty="0">
                <a:solidFill>
                  <a:schemeClr val="accent2">
                    <a:lumMod val="75000"/>
                  </a:schemeClr>
                </a:solidFill>
                <a:latin typeface="Arial Narrow"/>
              </a:rPr>
              <a:t> </a:t>
            </a:r>
          </a:p>
          <a:p>
            <a:pPr algn="ctr"/>
            <a:r>
              <a:rPr lang="fr-FR" dirty="0">
                <a:solidFill>
                  <a:schemeClr val="accent1"/>
                </a:solidFill>
                <a:latin typeface="Calibri Light" panose="020F0302020204030204" pitchFamily="34" charset="0"/>
                <a:ea typeface="+mj-ea"/>
                <a:cs typeface="Calibri Light" panose="020F0302020204030204" pitchFamily="34" charset="0"/>
                <a:hlinkClick r:id="rId5"/>
              </a:rPr>
              <a:t>https://www.linkedin.com/</a:t>
            </a:r>
            <a:r>
              <a:rPr lang="fr-FR" dirty="0" err="1">
                <a:solidFill>
                  <a:schemeClr val="accent1"/>
                </a:solidFill>
                <a:latin typeface="Calibri Light" panose="020F0302020204030204" pitchFamily="34" charset="0"/>
                <a:ea typeface="+mj-ea"/>
                <a:cs typeface="Calibri Light" panose="020F0302020204030204" pitchFamily="34" charset="0"/>
                <a:hlinkClick r:id="rId5"/>
              </a:rPr>
              <a:t>company</a:t>
            </a:r>
            <a:r>
              <a:rPr lang="fr-FR" dirty="0">
                <a:solidFill>
                  <a:schemeClr val="accent1"/>
                </a:solidFill>
                <a:latin typeface="Calibri Light" panose="020F0302020204030204" pitchFamily="34" charset="0"/>
                <a:ea typeface="+mj-ea"/>
                <a:cs typeface="Calibri Light" panose="020F0302020204030204" pitchFamily="34" charset="0"/>
                <a:hlinkClick r:id="rId5"/>
              </a:rPr>
              <a:t>/association-</a:t>
            </a:r>
            <a:r>
              <a:rPr lang="fr-FR" dirty="0" err="1">
                <a:solidFill>
                  <a:schemeClr val="accent1"/>
                </a:solidFill>
                <a:latin typeface="Calibri Light" panose="020F0302020204030204" pitchFamily="34" charset="0"/>
                <a:ea typeface="+mj-ea"/>
                <a:cs typeface="Calibri Light" panose="020F0302020204030204" pitchFamily="34" charset="0"/>
                <a:hlinkClick r:id="rId5"/>
              </a:rPr>
              <a:t>juris</a:t>
            </a:r>
            <a:r>
              <a:rPr lang="fr-FR" dirty="0">
                <a:solidFill>
                  <a:schemeClr val="accent1"/>
                </a:solidFill>
                <a:latin typeface="Calibri Light" panose="020F0302020204030204" pitchFamily="34" charset="0"/>
                <a:ea typeface="+mj-ea"/>
                <a:cs typeface="Calibri Light" panose="020F0302020204030204" pitchFamily="34" charset="0"/>
                <a:hlinkClick r:id="rId5"/>
              </a:rPr>
              <a:t>-santé/</a:t>
            </a:r>
            <a:r>
              <a:rPr lang="fr-FR" dirty="0">
                <a:solidFill>
                  <a:schemeClr val="accent1"/>
                </a:solidFill>
                <a:latin typeface="Calibri Light" panose="020F0302020204030204" pitchFamily="34" charset="0"/>
                <a:ea typeface="+mj-ea"/>
                <a:cs typeface="Calibri Light" panose="020F0302020204030204" pitchFamily="34" charset="0"/>
              </a:rPr>
              <a:t> </a:t>
            </a:r>
          </a:p>
        </p:txBody>
      </p:sp>
      <p:pic>
        <p:nvPicPr>
          <p:cNvPr id="6" name="Image 5">
            <a:extLst>
              <a:ext uri="{FF2B5EF4-FFF2-40B4-BE49-F238E27FC236}">
                <a16:creationId xmlns:a16="http://schemas.microsoft.com/office/drawing/2014/main" id="{5C2E9259-EF62-418E-BAB3-A717AAB0A9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16264" y="249442"/>
            <a:ext cx="2180844" cy="2025396"/>
          </a:xfrm>
          <a:prstGeom prst="rect">
            <a:avLst/>
          </a:prstGeom>
          <a:ln>
            <a:noFill/>
          </a:ln>
          <a:effectLst>
            <a:glow rad="127000">
              <a:schemeClr val="accent1">
                <a:alpha val="0"/>
              </a:schemeClr>
            </a:glow>
            <a:softEdge rad="112500"/>
          </a:effectLst>
        </p:spPr>
      </p:pic>
    </p:spTree>
    <p:extLst>
      <p:ext uri="{BB962C8B-B14F-4D97-AF65-F5344CB8AC3E}">
        <p14:creationId xmlns:p14="http://schemas.microsoft.com/office/powerpoint/2010/main" val="3305535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4116" y="862117"/>
            <a:ext cx="7704856"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fr-FR" sz="3200" dirty="0">
                <a:solidFill>
                  <a:schemeClr val="accent1"/>
                </a:solidFill>
                <a:latin typeface="+mj-lt"/>
                <a:ea typeface="+mj-ea"/>
                <a:cs typeface="+mj-cs"/>
              </a:rPr>
              <a:t>Merci de votre attention</a:t>
            </a:r>
            <a:endParaRPr lang="fr-FR" sz="3200" dirty="0">
              <a:solidFill>
                <a:schemeClr val="accent1"/>
              </a:solidFill>
              <a:latin typeface="+mj-lt"/>
              <a:ea typeface="+mj-ea"/>
              <a:cs typeface="+mj-cs"/>
              <a:sym typeface="Helvetica"/>
            </a:endParaRPr>
          </a:p>
        </p:txBody>
      </p:sp>
      <p:pic>
        <p:nvPicPr>
          <p:cNvPr id="3" name="Logo-JuriSante-pos-Bleu.jpeg" descr="Logo-JuriSante-pos-Bleu.jpg"/>
          <p:cNvPicPr>
            <a:picLocks noChangeAspect="1"/>
          </p:cNvPicPr>
          <p:nvPr/>
        </p:nvPicPr>
        <p:blipFill>
          <a:blip r:embed="rId3">
            <a:extLst/>
          </a:blip>
          <a:stretch>
            <a:fillRect/>
          </a:stretch>
        </p:blipFill>
        <p:spPr>
          <a:xfrm>
            <a:off x="2512229" y="2396433"/>
            <a:ext cx="4436370" cy="2602675"/>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a:miter lim="400000"/>
          </a:ln>
        </p:spPr>
      </p:pic>
    </p:spTree>
    <p:extLst>
      <p:ext uri="{BB962C8B-B14F-4D97-AF65-F5344CB8AC3E}">
        <p14:creationId xmlns:p14="http://schemas.microsoft.com/office/powerpoint/2010/main" val="13606551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1434242"/>
            <a:ext cx="6498158" cy="2901064"/>
          </a:xfrm>
        </p:spPr>
        <p:txBody>
          <a:bodyPr/>
          <a:lstStyle/>
          <a:p>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CANCER EN CHIFFRES</a:t>
            </a:r>
            <a:br>
              <a:rPr lang="fr-FR" b="1" dirty="0">
                <a:latin typeface="Arial" panose="020B0604020202020204" pitchFamily="34" charset="0"/>
                <a:cs typeface="Arial" panose="020B0604020202020204" pitchFamily="34" charset="0"/>
              </a:rPr>
            </a:br>
            <a:br>
              <a:rPr lang="fr-FR" b="1"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382 000 nouveaux cas en France en 2018</a:t>
            </a:r>
            <a:br>
              <a:rPr lang="fr-FR" sz="2000" b="1"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2 millions en ALD 30 en 2017</a:t>
            </a:r>
            <a:br>
              <a:rPr lang="fr-FR" sz="2000" b="1"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Environ 2500 AJA concernés</a:t>
            </a:r>
          </a:p>
        </p:txBody>
      </p:sp>
    </p:spTree>
    <p:extLst>
      <p:ext uri="{BB962C8B-B14F-4D97-AF65-F5344CB8AC3E}">
        <p14:creationId xmlns:p14="http://schemas.microsoft.com/office/powerpoint/2010/main" val="89502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9816" y="378177"/>
            <a:ext cx="7704856"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fontAlgn="auto">
              <a:lnSpc>
                <a:spcPct val="100000"/>
              </a:lnSpc>
              <a:spcBef>
                <a:spcPct val="0"/>
              </a:spcBef>
              <a:spcAft>
                <a:spcPts val="0"/>
              </a:spcAft>
              <a:buClrTx/>
              <a:buSzTx/>
              <a:tabLst/>
            </a:pPr>
            <a:r>
              <a:rPr lang="fr-FR" sz="2400" b="1" dirty="0">
                <a:solidFill>
                  <a:schemeClr val="accent1"/>
                </a:solidFill>
                <a:latin typeface="+mj-lt"/>
                <a:ea typeface="+mj-ea"/>
                <a:cs typeface="+mj-cs"/>
              </a:rPr>
              <a:t>Quelques chiffres  sur le cancer en général</a:t>
            </a:r>
          </a:p>
          <a:p>
            <a:pPr algn="ctr">
              <a:spcBef>
                <a:spcPct val="0"/>
              </a:spcBef>
            </a:pPr>
            <a:r>
              <a:rPr lang="fr-FR" sz="2400" b="1" dirty="0">
                <a:solidFill>
                  <a:schemeClr val="accent1"/>
                </a:solidFill>
                <a:latin typeface="+mj-lt"/>
                <a:ea typeface="+mj-ea"/>
                <a:cs typeface="+mj-cs"/>
              </a:rPr>
              <a:t>Inca Février 2017</a:t>
            </a:r>
            <a:endParaRPr lang="fr-FR" sz="2400" b="1" dirty="0">
              <a:solidFill>
                <a:schemeClr val="accent1"/>
              </a:solidFill>
              <a:latin typeface="+mj-lt"/>
              <a:ea typeface="+mj-ea"/>
              <a:cs typeface="+mj-cs"/>
              <a:sym typeface="Helvetica"/>
            </a:endParaRPr>
          </a:p>
        </p:txBody>
      </p:sp>
      <p:sp>
        <p:nvSpPr>
          <p:cNvPr id="3" name="ZoneTexte 2"/>
          <p:cNvSpPr txBox="1"/>
          <p:nvPr/>
        </p:nvSpPr>
        <p:spPr>
          <a:xfrm>
            <a:off x="429816" y="1684131"/>
            <a:ext cx="7704856" cy="54107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b="1" dirty="0">
              <a:solidFill>
                <a:schemeClr val="accent1"/>
              </a:solidFill>
              <a:latin typeface="Arial" panose="020B0604020202020204" pitchFamily="34" charset="0"/>
              <a:ea typeface="+mj-ea"/>
              <a:cs typeface="Arial" panose="020B0604020202020204" pitchFamily="34" charset="0"/>
              <a:sym typeface="Helvetica"/>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b="1" dirty="0">
                <a:solidFill>
                  <a:schemeClr val="accent1"/>
                </a:solidFill>
                <a:latin typeface="Arial" panose="020B0604020202020204" pitchFamily="34" charset="0"/>
                <a:ea typeface="+mj-ea"/>
                <a:cs typeface="Arial" panose="020B0604020202020204" pitchFamily="34" charset="0"/>
                <a:sym typeface="Helvetica"/>
              </a:rPr>
              <a:t>Séquelles</a:t>
            </a:r>
            <a:r>
              <a:rPr lang="fr-FR" sz="2000" dirty="0">
                <a:solidFill>
                  <a:schemeClr val="accent1"/>
                </a:solidFill>
                <a:latin typeface="Arial" panose="020B0604020202020204" pitchFamily="34" charset="0"/>
                <a:ea typeface="+mj-ea"/>
                <a:cs typeface="Arial" panose="020B0604020202020204" pitchFamily="34" charset="0"/>
                <a:sym typeface="Helvetica"/>
              </a:rPr>
              <a:t> pour 3 personnes sur 5, deux ans après un diagnostic de cancer</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sym typeface="Helvetica"/>
              </a:rPr>
              <a:t>8,5% des personnes interrogées disent avoir fait l’objet d’attitudes de </a:t>
            </a:r>
            <a:r>
              <a:rPr lang="fr-FR" sz="2000" b="1" dirty="0">
                <a:solidFill>
                  <a:schemeClr val="accent1"/>
                </a:solidFill>
                <a:latin typeface="Arial" panose="020B0604020202020204" pitchFamily="34" charset="0"/>
                <a:ea typeface="+mj-ea"/>
                <a:cs typeface="Arial" panose="020B0604020202020204" pitchFamily="34" charset="0"/>
                <a:sym typeface="Helvetica"/>
              </a:rPr>
              <a:t>rejet ou de discrimination</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ea typeface="+mj-ea"/>
                <a:cs typeface="Arial" panose="020B0604020202020204" pitchFamily="34" charset="0"/>
              </a:rPr>
              <a:t>Proportion des personnes atteintes de cancer considérées comme </a:t>
            </a:r>
            <a:r>
              <a:rPr lang="fr-FR" sz="2000" b="1" dirty="0">
                <a:solidFill>
                  <a:schemeClr val="accent1"/>
                </a:solidFill>
                <a:latin typeface="Arial" panose="020B0604020202020204" pitchFamily="34" charset="0"/>
                <a:ea typeface="+mj-ea"/>
                <a:cs typeface="Arial" panose="020B0604020202020204" pitchFamily="34" charset="0"/>
              </a:rPr>
              <a:t>vivant en dessous du seuil de pauvreté </a:t>
            </a:r>
            <a:r>
              <a:rPr lang="fr-FR" sz="2000" dirty="0">
                <a:solidFill>
                  <a:schemeClr val="accent1"/>
                </a:solidFill>
                <a:latin typeface="Arial" panose="020B0604020202020204" pitchFamily="34" charset="0"/>
                <a:ea typeface="+mj-ea"/>
                <a:cs typeface="Arial" panose="020B0604020202020204" pitchFamily="34" charset="0"/>
              </a:rPr>
              <a:t>passe de 20,9 % au moment du diagnostic en 2010 à 25,1 % deux ans après le diagnostic.</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b="1" dirty="0">
                <a:solidFill>
                  <a:schemeClr val="accent1"/>
                </a:solidFill>
                <a:latin typeface="Arial" panose="020B0604020202020204" pitchFamily="34" charset="0"/>
                <a:ea typeface="+mj-ea"/>
                <a:cs typeface="Arial" panose="020B0604020202020204" pitchFamily="34" charset="0"/>
              </a:rPr>
              <a:t>Situation professionnelle</a:t>
            </a:r>
            <a:r>
              <a:rPr lang="fr-FR" sz="2000" dirty="0">
                <a:solidFill>
                  <a:schemeClr val="accent1"/>
                </a:solidFill>
                <a:latin typeface="Arial" panose="020B0604020202020204" pitchFamily="34" charset="0"/>
                <a:ea typeface="+mj-ea"/>
                <a:cs typeface="Arial" panose="020B0604020202020204" pitchFamily="34" charset="0"/>
              </a:rPr>
              <a:t> des personnes avec un cancer se </a:t>
            </a:r>
            <a:r>
              <a:rPr lang="fr-FR" sz="2000" b="1" dirty="0">
                <a:solidFill>
                  <a:schemeClr val="accent1"/>
                </a:solidFill>
                <a:latin typeface="Arial" panose="020B0604020202020204" pitchFamily="34" charset="0"/>
                <a:ea typeface="+mj-ea"/>
                <a:cs typeface="Arial" panose="020B0604020202020204" pitchFamily="34" charset="0"/>
              </a:rPr>
              <a:t>dégrade </a:t>
            </a:r>
            <a:r>
              <a:rPr lang="fr-FR" sz="2000" dirty="0">
                <a:solidFill>
                  <a:schemeClr val="accent1"/>
                </a:solidFill>
                <a:latin typeface="Arial" panose="020B0604020202020204" pitchFamily="34" charset="0"/>
                <a:ea typeface="+mj-ea"/>
                <a:cs typeface="Arial" panose="020B0604020202020204" pitchFamily="34" charset="0"/>
              </a:rPr>
              <a:t>considérablement deux ans après le diagnostic : le taux d’emploi passe ainsi de 82 % à 61,3 % et le taux de chômage de 7 % à 11,1 % </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a:p>
            <a:pPr marL="0" lvl="1" algn="just">
              <a:lnSpc>
                <a:spcPct val="80000"/>
              </a:lnSpc>
              <a:spcBef>
                <a:spcPct val="0"/>
              </a:spcBef>
              <a:buClr>
                <a:schemeClr val="accent1">
                  <a:lumMod val="60000"/>
                  <a:lumOff val="40000"/>
                </a:schemeClr>
              </a:buClr>
              <a:buSzPct val="110000"/>
            </a:pPr>
            <a:r>
              <a:rPr lang="fr-FR" sz="1600" dirty="0">
                <a:solidFill>
                  <a:schemeClr val="accent1"/>
                </a:solidFill>
                <a:latin typeface="Arial" panose="020B0604020202020204" pitchFamily="34" charset="0"/>
                <a:ea typeface="+mj-ea"/>
                <a:cs typeface="Arial" panose="020B0604020202020204" pitchFamily="34" charset="0"/>
                <a:sym typeface="Helvetica"/>
              </a:rPr>
              <a:t>Sources : </a:t>
            </a:r>
            <a:r>
              <a:rPr lang="fr-FR" sz="1600" dirty="0">
                <a:solidFill>
                  <a:schemeClr val="accent1"/>
                </a:solidFill>
                <a:latin typeface="Arial" panose="020B0604020202020204" pitchFamily="34" charset="0"/>
                <a:ea typeface="+mj-ea"/>
                <a:cs typeface="Arial" panose="020B0604020202020204" pitchFamily="34" charset="0"/>
              </a:rPr>
              <a:t>Les cancers en France en 2016 -  L’essentiel et chiffres -  Février 2017 - Inca et ecancer.fr - </a:t>
            </a:r>
            <a:r>
              <a:rPr lang="fr-FR" sz="1600" dirty="0" err="1">
                <a:solidFill>
                  <a:schemeClr val="accent1"/>
                </a:solidFill>
                <a:latin typeface="Arial" panose="020B0604020202020204" pitchFamily="34" charset="0"/>
                <a:ea typeface="+mj-ea"/>
                <a:cs typeface="Arial" panose="020B0604020202020204" pitchFamily="34" charset="0"/>
              </a:rPr>
              <a:t>Unicancer</a:t>
            </a:r>
            <a:endParaRPr lang="fr-FR" sz="16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sym typeface="Helvetica"/>
            </a:endParaRPr>
          </a:p>
        </p:txBody>
      </p:sp>
    </p:spTree>
    <p:extLst>
      <p:ext uri="{BB962C8B-B14F-4D97-AF65-F5344CB8AC3E}">
        <p14:creationId xmlns:p14="http://schemas.microsoft.com/office/powerpoint/2010/main" val="15054505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2022762"/>
            <a:ext cx="6498158" cy="1724867"/>
          </a:xfrm>
        </p:spPr>
        <p:txBody>
          <a:bodyPr/>
          <a:lstStyle/>
          <a:p>
            <a:r>
              <a:rPr lang="fr-FR" b="1" dirty="0">
                <a:latin typeface="Arial" panose="020B0604020202020204" pitchFamily="34" charset="0"/>
                <a:cs typeface="Arial" panose="020B0604020202020204" pitchFamily="34" charset="0"/>
              </a:rPr>
              <a:t>ÉTUDES, EMPLOI ET HANDICAP</a:t>
            </a:r>
          </a:p>
        </p:txBody>
      </p:sp>
    </p:spTree>
    <p:extLst>
      <p:ext uri="{BB962C8B-B14F-4D97-AF65-F5344CB8AC3E}">
        <p14:creationId xmlns:p14="http://schemas.microsoft.com/office/powerpoint/2010/main" val="45022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05" y="415775"/>
            <a:ext cx="6220377" cy="830997"/>
          </a:xfrm>
          <a:prstGeom prst="rect">
            <a:avLst/>
          </a:prstGeom>
        </p:spPr>
        <p:txBody>
          <a:bodyPr wrap="square">
            <a:spAutoFit/>
          </a:bodyPr>
          <a:lstStyle/>
          <a:p>
            <a:pPr algn="ctr">
              <a:spcBef>
                <a:spcPct val="0"/>
              </a:spcBef>
            </a:pPr>
            <a:r>
              <a:rPr lang="fr-FR" sz="2400" b="1" dirty="0">
                <a:solidFill>
                  <a:schemeClr val="accent1"/>
                </a:solidFill>
                <a:latin typeface="+mj-lt"/>
                <a:ea typeface="+mj-ea"/>
                <a:cs typeface="+mj-cs"/>
              </a:rPr>
              <a:t>Quelques chiffres </a:t>
            </a:r>
          </a:p>
          <a:p>
            <a:pPr algn="ctr">
              <a:spcBef>
                <a:spcPct val="0"/>
              </a:spcBef>
            </a:pPr>
            <a:r>
              <a:rPr lang="fr-FR" sz="2400" b="1" dirty="0">
                <a:solidFill>
                  <a:schemeClr val="accent1"/>
                </a:solidFill>
                <a:latin typeface="+mj-lt"/>
                <a:ea typeface="+mj-ea"/>
                <a:cs typeface="+mj-cs"/>
              </a:rPr>
              <a:t>sur les étudiants handicapés en 2015</a:t>
            </a:r>
          </a:p>
        </p:txBody>
      </p:sp>
      <p:sp>
        <p:nvSpPr>
          <p:cNvPr id="3" name="ZoneTexte 2"/>
          <p:cNvSpPr txBox="1"/>
          <p:nvPr/>
        </p:nvSpPr>
        <p:spPr>
          <a:xfrm>
            <a:off x="261105" y="888874"/>
            <a:ext cx="8533821" cy="54845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b="1"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800" b="1" dirty="0">
                <a:solidFill>
                  <a:schemeClr val="accent1"/>
                </a:solidFill>
                <a:latin typeface="Arial" panose="020B0604020202020204" pitchFamily="34" charset="0"/>
                <a:ea typeface="+mj-ea"/>
                <a:cs typeface="Arial" panose="020B0604020202020204" pitchFamily="34" charset="0"/>
              </a:rPr>
              <a:t>23 000 </a:t>
            </a:r>
            <a:r>
              <a:rPr lang="fr-FR" sz="2000" dirty="0">
                <a:solidFill>
                  <a:schemeClr val="accent1"/>
                </a:solidFill>
                <a:latin typeface="Arial" panose="020B0604020202020204" pitchFamily="34" charset="0"/>
                <a:ea typeface="+mj-ea"/>
                <a:cs typeface="Arial" panose="020B0604020202020204" pitchFamily="34" charset="0"/>
              </a:rPr>
              <a:t>: Effectifs d'étudiants en situation de handicap dans les établissements et formations d'enseignement supérieur publics en 2015-16</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800" b="1" dirty="0">
                <a:solidFill>
                  <a:schemeClr val="accent1"/>
                </a:solidFill>
                <a:latin typeface="Arial" panose="020B0604020202020204" pitchFamily="34" charset="0"/>
                <a:ea typeface="+mj-ea"/>
                <a:cs typeface="Arial" panose="020B0604020202020204" pitchFamily="34" charset="0"/>
              </a:rPr>
              <a:t>+ 13,5% </a:t>
            </a:r>
            <a:r>
              <a:rPr lang="fr-FR" sz="2000" dirty="0">
                <a:solidFill>
                  <a:schemeClr val="accent1"/>
                </a:solidFill>
                <a:latin typeface="Arial" panose="020B0604020202020204" pitchFamily="34" charset="0"/>
                <a:ea typeface="+mj-ea"/>
                <a:cs typeface="Arial" panose="020B0604020202020204" pitchFamily="34" charset="0"/>
              </a:rPr>
              <a:t>par an depuis 2005</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b="1" dirty="0">
                <a:solidFill>
                  <a:schemeClr val="accent1"/>
                </a:solidFill>
                <a:latin typeface="Arial" panose="020B0604020202020204" pitchFamily="34" charset="0"/>
                <a:cs typeface="Arial" panose="020B0604020202020204" pitchFamily="34" charset="0"/>
              </a:rPr>
              <a:t>91 % </a:t>
            </a:r>
            <a:r>
              <a:rPr lang="fr-FR" sz="2000" dirty="0">
                <a:solidFill>
                  <a:schemeClr val="accent1"/>
                </a:solidFill>
                <a:latin typeface="Arial" panose="020B0604020202020204" pitchFamily="34" charset="0"/>
                <a:cs typeface="Arial" panose="020B0604020202020204" pitchFamily="34" charset="0"/>
              </a:rPr>
              <a:t>sont inscrits à l’université, parmi lesquels 71 % bénéficient d’un plan d’accompagnement</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cs typeface="Arial" panose="020B0604020202020204" pitchFamily="34" charset="0"/>
              </a:rPr>
              <a:t>Plus d’études de Lettres et sciences humaines, IUT, paramédicales</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000" dirty="0">
                <a:solidFill>
                  <a:schemeClr val="accent1"/>
                </a:solidFill>
                <a:latin typeface="Arial" panose="020B0604020202020204" pitchFamily="34" charset="0"/>
                <a:cs typeface="Arial" panose="020B0604020202020204" pitchFamily="34" charset="0"/>
              </a:rPr>
              <a:t>S’arrêtent plus souvent en licence</a:t>
            </a:r>
            <a:endParaRPr lang="fr-FR" dirty="0">
              <a:solidFill>
                <a:schemeClr val="accent1"/>
              </a:solidFill>
              <a:latin typeface="Arial" panose="020B0604020202020204" pitchFamily="34" charset="0"/>
              <a:cs typeface="Arial" panose="020B0604020202020204" pitchFamily="34" charset="0"/>
            </a:endParaRPr>
          </a:p>
          <a:p>
            <a:pPr marL="0" lvl="1" algn="just">
              <a:lnSpc>
                <a:spcPct val="80000"/>
              </a:lnSpc>
              <a:spcBef>
                <a:spcPct val="0"/>
              </a:spcBef>
              <a:buClr>
                <a:schemeClr val="accent1">
                  <a:lumMod val="60000"/>
                  <a:lumOff val="40000"/>
                </a:schemeClr>
              </a:buClr>
              <a:buSzPct val="110000"/>
            </a:pPr>
            <a:r>
              <a:rPr lang="fr-FR" sz="1400" dirty="0">
                <a:solidFill>
                  <a:schemeClr val="accent1"/>
                </a:solidFill>
                <a:latin typeface="Arial" panose="020B0604020202020204" pitchFamily="34" charset="0"/>
                <a:cs typeface="Arial" panose="020B0604020202020204" pitchFamily="34" charset="0"/>
              </a:rPr>
              <a:t>Aménagement des modalités de passation des examens et concours pour les étudiants handicapés (hors STS et Classes Préparatoires Grandes Ecoles) en 2012-2013 % étudiants handicapés bénéficiaires</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dirty="0">
              <a:solidFill>
                <a:schemeClr val="accent1"/>
              </a:solidFill>
              <a:latin typeface="Arial" panose="020B0604020202020204" pitchFamily="34" charset="0"/>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b="1" dirty="0">
                <a:solidFill>
                  <a:schemeClr val="accent1"/>
                </a:solidFill>
                <a:latin typeface="Arial" panose="020B0604020202020204" pitchFamily="34" charset="0"/>
                <a:cs typeface="Arial" panose="020B0604020202020204" pitchFamily="34" charset="0"/>
              </a:rPr>
              <a:t>69,4% </a:t>
            </a:r>
            <a:r>
              <a:rPr lang="fr-FR" sz="2000" dirty="0">
                <a:solidFill>
                  <a:schemeClr val="accent1"/>
                </a:solidFill>
                <a:latin typeface="Arial" panose="020B0604020202020204" pitchFamily="34" charset="0"/>
                <a:cs typeface="Arial" panose="020B0604020202020204" pitchFamily="34" charset="0"/>
              </a:rPr>
              <a:t>Bénéficient du temps majoré</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b="1" dirty="0">
                <a:solidFill>
                  <a:schemeClr val="accent1"/>
                </a:solidFill>
                <a:latin typeface="Arial" panose="020B0604020202020204" pitchFamily="34" charset="0"/>
                <a:cs typeface="Arial" panose="020B0604020202020204" pitchFamily="34" charset="0"/>
              </a:rPr>
              <a:t>10,9% </a:t>
            </a:r>
            <a:r>
              <a:rPr lang="fr-FR" sz="2000" dirty="0">
                <a:solidFill>
                  <a:schemeClr val="accent1"/>
                </a:solidFill>
                <a:latin typeface="Arial" panose="020B0604020202020204" pitchFamily="34" charset="0"/>
                <a:cs typeface="Arial" panose="020B0604020202020204" pitchFamily="34" charset="0"/>
              </a:rPr>
              <a:t>Salle particulière</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b="1" dirty="0">
                <a:solidFill>
                  <a:schemeClr val="accent1"/>
                </a:solidFill>
                <a:latin typeface="Arial" panose="020B0604020202020204" pitchFamily="34" charset="0"/>
                <a:cs typeface="Arial" panose="020B0604020202020204" pitchFamily="34" charset="0"/>
              </a:rPr>
              <a:t>13% </a:t>
            </a:r>
            <a:r>
              <a:rPr lang="fr-FR" sz="2000" dirty="0">
                <a:solidFill>
                  <a:schemeClr val="accent1"/>
                </a:solidFill>
                <a:latin typeface="Arial" panose="020B0604020202020204" pitchFamily="34" charset="0"/>
                <a:cs typeface="Arial" panose="020B0604020202020204" pitchFamily="34" charset="0"/>
              </a:rPr>
              <a:t>Mise à disposition de matériel pédagogique adapté</a:t>
            </a:r>
          </a:p>
        </p:txBody>
      </p:sp>
      <p:sp>
        <p:nvSpPr>
          <p:cNvPr id="4" name="Rectangle 3"/>
          <p:cNvSpPr/>
          <p:nvPr/>
        </p:nvSpPr>
        <p:spPr>
          <a:xfrm>
            <a:off x="5710318" y="6401373"/>
            <a:ext cx="3292889" cy="338554"/>
          </a:xfrm>
          <a:prstGeom prst="rect">
            <a:avLst/>
          </a:prstGeom>
        </p:spPr>
        <p:txBody>
          <a:bodyPr wrap="none">
            <a:spAutoFit/>
          </a:bodyPr>
          <a:lstStyle/>
          <a:p>
            <a:pPr marL="0" lvl="1" algn="just">
              <a:lnSpc>
                <a:spcPct val="80000"/>
              </a:lnSpc>
              <a:spcBef>
                <a:spcPct val="0"/>
              </a:spcBef>
              <a:buClr>
                <a:schemeClr val="accent1">
                  <a:lumMod val="60000"/>
                  <a:lumOff val="40000"/>
                </a:schemeClr>
              </a:buClr>
              <a:buSzPct val="110000"/>
            </a:pPr>
            <a:r>
              <a:rPr lang="fr-FR" sz="2000" dirty="0">
                <a:solidFill>
                  <a:schemeClr val="accent1"/>
                </a:solidFill>
                <a:latin typeface="Arial" panose="020B0604020202020204" pitchFamily="34" charset="0"/>
                <a:ea typeface="+mj-ea"/>
                <a:cs typeface="Arial" panose="020B0604020202020204" pitchFamily="34" charset="0"/>
              </a:rPr>
              <a:t>Source :</a:t>
            </a:r>
            <a:r>
              <a:rPr lang="fr-FR" sz="2000" dirty="0">
                <a:solidFill>
                  <a:schemeClr val="accent1"/>
                </a:solidFill>
                <a:latin typeface="Arial" panose="020B0604020202020204" pitchFamily="34" charset="0"/>
                <a:ea typeface="+mj-ea"/>
                <a:cs typeface="Arial" panose="020B0604020202020204" pitchFamily="34" charset="0"/>
                <a:hlinkClick r:id="rId3"/>
              </a:rPr>
              <a:t>MENESR-DGESIP</a:t>
            </a:r>
            <a:endParaRPr lang="fr-FR" sz="2000" dirty="0">
              <a:solidFill>
                <a:schemeClr val="accent1"/>
              </a:solidFill>
              <a:latin typeface="Arial" panose="020B0604020202020204" pitchFamily="34" charset="0"/>
              <a:ea typeface="+mj-ea"/>
              <a:cs typeface="Arial" panose="020B0604020202020204" pitchFamily="34" charset="0"/>
            </a:endParaRPr>
          </a:p>
        </p:txBody>
      </p:sp>
      <p:sp>
        <p:nvSpPr>
          <p:cNvPr id="5" name="Ellipse 4"/>
          <p:cNvSpPr/>
          <p:nvPr/>
        </p:nvSpPr>
        <p:spPr>
          <a:xfrm>
            <a:off x="6481482" y="415775"/>
            <a:ext cx="2255437" cy="766483"/>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QUI</a:t>
            </a:r>
          </a:p>
        </p:txBody>
      </p:sp>
    </p:spTree>
    <p:extLst>
      <p:ext uri="{BB962C8B-B14F-4D97-AF65-F5344CB8AC3E}">
        <p14:creationId xmlns:p14="http://schemas.microsoft.com/office/powerpoint/2010/main" val="30703513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222885"/>
            <a:ext cx="7919851" cy="584775"/>
          </a:xfrm>
          <a:prstGeom prst="rect">
            <a:avLst/>
          </a:prstGeom>
        </p:spPr>
        <p:txBody>
          <a:bodyPr wrap="square" anchor="t">
            <a:spAutoFit/>
          </a:bodyPr>
          <a:lstStyle/>
          <a:p>
            <a:pPr algn="ctr">
              <a:spcBef>
                <a:spcPct val="0"/>
              </a:spcBef>
            </a:pPr>
            <a:r>
              <a:rPr lang="fr-FR" sz="3200" b="1" dirty="0">
                <a:solidFill>
                  <a:schemeClr val="accent1"/>
                </a:solidFill>
                <a:latin typeface="+mj-lt"/>
                <a:ea typeface="+mj-ea"/>
                <a:cs typeface="+mj-cs"/>
              </a:rPr>
              <a:t>Handicap et emploi</a:t>
            </a:r>
          </a:p>
        </p:txBody>
      </p:sp>
      <p:sp>
        <p:nvSpPr>
          <p:cNvPr id="3" name="ZoneTexte 2"/>
          <p:cNvSpPr txBox="1"/>
          <p:nvPr/>
        </p:nvSpPr>
        <p:spPr>
          <a:xfrm>
            <a:off x="190500" y="1104900"/>
            <a:ext cx="8533821" cy="61001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lnSpc>
                <a:spcPct val="80000"/>
              </a:lnSpc>
              <a:spcBef>
                <a:spcPct val="0"/>
              </a:spcBef>
              <a:buClr>
                <a:schemeClr val="accent1">
                  <a:lumMod val="60000"/>
                  <a:lumOff val="40000"/>
                </a:schemeClr>
              </a:buClr>
              <a:buSzPct val="110000"/>
            </a:pPr>
            <a:r>
              <a:rPr lang="fr-FR" sz="2800" b="1" dirty="0">
                <a:solidFill>
                  <a:schemeClr val="accent6"/>
                </a:solidFill>
                <a:latin typeface="Arial Narrow"/>
                <a:ea typeface="Arial Narrow"/>
                <a:cs typeface="Arial Narrow"/>
              </a:rPr>
              <a:t>Une notion qui évolue </a:t>
            </a:r>
            <a:endParaRPr lang="fr-FR" sz="2400" b="1" dirty="0">
              <a:solidFill>
                <a:schemeClr val="accent6"/>
              </a:solidFill>
              <a:latin typeface="Arial Narrow"/>
              <a:ea typeface="Arial Narrow"/>
              <a:cs typeface="Arial Narrow"/>
            </a:endParaRPr>
          </a:p>
          <a:p>
            <a:pPr marR="0" algn="ctr" fontAlgn="auto">
              <a:lnSpc>
                <a:spcPct val="80000"/>
              </a:lnSpc>
              <a:spcBef>
                <a:spcPct val="0"/>
              </a:spcBef>
              <a:spcAft>
                <a:spcPts val="0"/>
              </a:spcAft>
              <a:buClr>
                <a:schemeClr val="accent1">
                  <a:lumMod val="60000"/>
                  <a:lumOff val="40000"/>
                </a:schemeClr>
              </a:buClr>
              <a:buSzPct val="110000"/>
              <a:tabLst/>
            </a:pPr>
            <a:endParaRPr lang="fr-FR" sz="2400" b="1" dirty="0">
              <a:solidFill>
                <a:srgbClr val="EA5901"/>
              </a:solidFill>
              <a:latin typeface="Arial Narrow"/>
              <a:ea typeface="Arial Narrow"/>
              <a:cs typeface="Arial Narrow"/>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800" dirty="0">
                <a:solidFill>
                  <a:schemeClr val="accent1"/>
                </a:solidFill>
                <a:latin typeface="Arial" panose="020B0604020202020204" pitchFamily="34" charset="0"/>
                <a:ea typeface="+mj-ea"/>
                <a:cs typeface="Arial" panose="020B0604020202020204" pitchFamily="34" charset="0"/>
              </a:rPr>
              <a:t>Travailleurs bénéficiant d’une reconnaissance administrative - 2,7 millions </a:t>
            </a:r>
          </a:p>
          <a:p>
            <a:pPr marL="0" lvl="1" algn="just">
              <a:lnSpc>
                <a:spcPct val="80000"/>
              </a:lnSpc>
              <a:spcBef>
                <a:spcPct val="0"/>
              </a:spcBef>
              <a:buClr>
                <a:schemeClr val="accent1">
                  <a:lumMod val="60000"/>
                  <a:lumOff val="40000"/>
                </a:schemeClr>
              </a:buClr>
              <a:buSzPct val="110000"/>
            </a:pPr>
            <a:endParaRPr lang="fr-FR" sz="28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800" dirty="0">
                <a:solidFill>
                  <a:schemeClr val="accent1"/>
                </a:solidFill>
                <a:latin typeface="Arial" panose="020B0604020202020204" pitchFamily="34" charset="0"/>
                <a:ea typeface="+mj-ea"/>
                <a:cs typeface="Arial" panose="020B0604020202020204" pitchFamily="34" charset="0"/>
              </a:rPr>
              <a:t>Population en situation de handicap – 3 millions</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000" dirty="0">
              <a:solidFill>
                <a:schemeClr val="accent1"/>
              </a:solidFill>
              <a:latin typeface="Arial" panose="020B0604020202020204" pitchFamily="34" charset="0"/>
              <a:ea typeface="+mj-ea"/>
              <a:cs typeface="Arial" panose="020B0604020202020204" pitchFamily="34" charset="0"/>
            </a:endParaRPr>
          </a:p>
          <a:p>
            <a:pPr marL="0" marR="0" lvl="1" algn="just" fontAlgn="auto">
              <a:lnSpc>
                <a:spcPct val="80000"/>
              </a:lnSpc>
              <a:spcBef>
                <a:spcPct val="0"/>
              </a:spcBef>
              <a:spcAft>
                <a:spcPts val="0"/>
              </a:spcAft>
              <a:buClr>
                <a:schemeClr val="accent1">
                  <a:lumMod val="60000"/>
                  <a:lumOff val="40000"/>
                </a:schemeClr>
              </a:buClr>
              <a:buSzPct val="110000"/>
              <a:tabLst/>
            </a:pPr>
            <a:endParaRPr lang="fr-FR" sz="2000" dirty="0">
              <a:solidFill>
                <a:schemeClr val="accent1"/>
              </a:solidFill>
              <a:latin typeface="Arial" panose="020B0604020202020204" pitchFamily="34" charset="0"/>
              <a:ea typeface="+mj-ea"/>
              <a:cs typeface="Arial" panose="020B0604020202020204" pitchFamily="34" charset="0"/>
            </a:endParaRPr>
          </a:p>
          <a:p>
            <a:pPr marL="0" lvl="1" algn="just">
              <a:lnSpc>
                <a:spcPct val="80000"/>
              </a:lnSpc>
              <a:spcBef>
                <a:spcPct val="0"/>
              </a:spcBef>
              <a:buClr>
                <a:schemeClr val="accent1">
                  <a:lumMod val="60000"/>
                  <a:lumOff val="40000"/>
                </a:schemeClr>
              </a:buClr>
              <a:buSzPct val="110000"/>
            </a:pPr>
            <a:endParaRPr lang="fr-FR" sz="2000" dirty="0">
              <a:solidFill>
                <a:schemeClr val="accent1"/>
              </a:solidFill>
              <a:latin typeface="Arial" panose="020B0604020202020204" pitchFamily="34" charset="0"/>
              <a:ea typeface="+mj-ea"/>
              <a:cs typeface="Arial" panose="020B0604020202020204" pitchFamily="34" charset="0"/>
            </a:endParaRPr>
          </a:p>
          <a:p>
            <a:pPr marL="0" lvl="1" algn="just">
              <a:lnSpc>
                <a:spcPct val="80000"/>
              </a:lnSpc>
              <a:spcBef>
                <a:spcPct val="0"/>
              </a:spcBef>
            </a:pPr>
            <a:endParaRPr lang="fr-FR" sz="2000" dirty="0">
              <a:solidFill>
                <a:schemeClr val="accent1"/>
              </a:solidFill>
              <a:latin typeface="Arial" panose="020B0604020202020204" pitchFamily="34" charset="0"/>
              <a:ea typeface="+mj-ea"/>
              <a:cs typeface="Arial" panose="020B0604020202020204" pitchFamily="34" charset="0"/>
            </a:endParaRPr>
          </a:p>
          <a:p>
            <a:pPr marL="0" lvl="1" algn="just">
              <a:lnSpc>
                <a:spcPct val="80000"/>
              </a:lnSpc>
              <a:spcBef>
                <a:spcPct val="0"/>
              </a:spcBef>
            </a:pPr>
            <a:r>
              <a:rPr lang="fr-FR" sz="2000" dirty="0">
                <a:solidFill>
                  <a:schemeClr val="accent1"/>
                </a:solidFill>
                <a:latin typeface="Arial" panose="020B0604020202020204" pitchFamily="34" charset="0"/>
                <a:ea typeface="+mj-ea"/>
                <a:cs typeface="Arial" panose="020B0604020202020204" pitchFamily="34" charset="0"/>
              </a:rPr>
              <a:t>Dares  analyses  - 2015</a:t>
            </a:r>
            <a:endParaRPr lang="fr-FR" dirty="0">
              <a:ea typeface="+mj-ea"/>
            </a:endParaRPr>
          </a:p>
          <a:p>
            <a:pPr marR="0" algn="ctr" fontAlgn="auto">
              <a:lnSpc>
                <a:spcPct val="80000"/>
              </a:lnSpc>
              <a:spcBef>
                <a:spcPct val="0"/>
              </a:spcBef>
              <a:spcAft>
                <a:spcPts val="0"/>
              </a:spcAft>
              <a:buClr>
                <a:schemeClr val="accent1">
                  <a:lumMod val="60000"/>
                  <a:lumOff val="40000"/>
                </a:schemeClr>
              </a:buClr>
              <a:buSzPct val="110000"/>
              <a:tabLst/>
            </a:pPr>
            <a:endParaRPr lang="fr-FR" sz="2400" b="1" dirty="0">
              <a:solidFill>
                <a:srgbClr val="EA5901"/>
              </a:solidFill>
              <a:latin typeface="Arial Narrow"/>
              <a:ea typeface="Arial Narrow"/>
              <a:cs typeface="Arial Narrow"/>
            </a:endParaRPr>
          </a:p>
        </p:txBody>
      </p:sp>
      <p:sp>
        <p:nvSpPr>
          <p:cNvPr id="5" name="Ellipse 4"/>
          <p:cNvSpPr/>
          <p:nvPr/>
        </p:nvSpPr>
        <p:spPr>
          <a:xfrm>
            <a:off x="1513217" y="4200525"/>
            <a:ext cx="5876586" cy="17965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t>5,7 millions de personnes </a:t>
            </a:r>
          </a:p>
          <a:p>
            <a:pPr algn="ctr"/>
            <a:r>
              <a:rPr lang="fr-FR" sz="2800" b="1" dirty="0"/>
              <a:t>15 à 64 ans </a:t>
            </a:r>
          </a:p>
        </p:txBody>
      </p:sp>
      <p:sp>
        <p:nvSpPr>
          <p:cNvPr id="6" name="Flèche vers le bas 5"/>
          <p:cNvSpPr/>
          <p:nvPr/>
        </p:nvSpPr>
        <p:spPr>
          <a:xfrm>
            <a:off x="4043632" y="3438525"/>
            <a:ext cx="807720" cy="5499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6677025" y="136621"/>
            <a:ext cx="2255437" cy="766483"/>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QUOI</a:t>
            </a:r>
          </a:p>
        </p:txBody>
      </p:sp>
    </p:spTree>
    <p:extLst>
      <p:ext uri="{BB962C8B-B14F-4D97-AF65-F5344CB8AC3E}">
        <p14:creationId xmlns:p14="http://schemas.microsoft.com/office/powerpoint/2010/main" val="7983177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34" y="415775"/>
            <a:ext cx="5676302" cy="1692771"/>
          </a:xfrm>
          <a:prstGeom prst="rect">
            <a:avLst/>
          </a:prstGeom>
        </p:spPr>
        <p:txBody>
          <a:bodyPr wrap="square">
            <a:spAutoFit/>
          </a:bodyPr>
          <a:lstStyle/>
          <a:p>
            <a:pPr algn="ctr">
              <a:spcBef>
                <a:spcPct val="0"/>
              </a:spcBef>
            </a:pPr>
            <a:r>
              <a:rPr lang="fr-FR" sz="2400" b="1" dirty="0">
                <a:solidFill>
                  <a:schemeClr val="accent1"/>
                </a:solidFill>
                <a:latin typeface="+mj-lt"/>
                <a:ea typeface="+mj-ea"/>
                <a:cs typeface="+mj-cs"/>
              </a:rPr>
              <a:t>Profils des populations en situation de handicap</a:t>
            </a:r>
          </a:p>
          <a:p>
            <a:pPr algn="ctr">
              <a:spcBef>
                <a:spcPct val="0"/>
              </a:spcBef>
            </a:pPr>
            <a:r>
              <a:rPr lang="fr-FR" sz="2400" b="1" dirty="0">
                <a:solidFill>
                  <a:schemeClr val="accent1"/>
                </a:solidFill>
                <a:latin typeface="+mj-lt"/>
                <a:ea typeface="+mj-ea"/>
                <a:cs typeface="+mj-cs"/>
              </a:rPr>
              <a:t> </a:t>
            </a:r>
            <a:r>
              <a:rPr lang="fr-FR" sz="2400" b="1" dirty="0">
                <a:solidFill>
                  <a:srgbClr val="EA5901"/>
                </a:solidFill>
                <a:latin typeface="Arial Narrow"/>
                <a:ea typeface="Arial Narrow"/>
                <a:cs typeface="Arial Narrow"/>
              </a:rPr>
              <a:t>15 - 64 ans</a:t>
            </a:r>
            <a:r>
              <a:rPr lang="fr-FR" sz="2400" b="1" dirty="0">
                <a:solidFill>
                  <a:schemeClr val="accent1"/>
                </a:solidFill>
                <a:latin typeface="+mj-lt"/>
                <a:ea typeface="+mj-ea"/>
                <a:cs typeface="+mj-cs"/>
              </a:rPr>
              <a:t> </a:t>
            </a:r>
          </a:p>
          <a:p>
            <a:pPr algn="ctr">
              <a:spcBef>
                <a:spcPct val="0"/>
              </a:spcBef>
            </a:pPr>
            <a:r>
              <a:rPr lang="fr-FR" sz="1600" b="1" dirty="0">
                <a:solidFill>
                  <a:schemeClr val="accent1"/>
                </a:solidFill>
              </a:rPr>
              <a:t>(</a:t>
            </a:r>
            <a:r>
              <a:rPr lang="fr-FR" sz="1600" b="1" dirty="0" err="1">
                <a:solidFill>
                  <a:schemeClr val="accent1"/>
                </a:solidFill>
              </a:rPr>
              <a:t>Dares</a:t>
            </a:r>
            <a:r>
              <a:rPr lang="fr-FR" sz="1600" b="1" dirty="0">
                <a:solidFill>
                  <a:schemeClr val="accent1"/>
                </a:solidFill>
              </a:rPr>
              <a:t> 2015)</a:t>
            </a:r>
          </a:p>
          <a:p>
            <a:pPr algn="ctr">
              <a:spcBef>
                <a:spcPct val="0"/>
              </a:spcBef>
            </a:pPr>
            <a:endParaRPr lang="fr-FR" sz="1600" b="1" dirty="0">
              <a:solidFill>
                <a:schemeClr val="accent1"/>
              </a:solidFill>
              <a:latin typeface="+mj-lt"/>
              <a:ea typeface="+mj-ea"/>
              <a:cs typeface="+mj-cs"/>
            </a:endParaRPr>
          </a:p>
        </p:txBody>
      </p:sp>
      <p:sp>
        <p:nvSpPr>
          <p:cNvPr id="3" name="ZoneTexte 2"/>
          <p:cNvSpPr txBox="1"/>
          <p:nvPr/>
        </p:nvSpPr>
        <p:spPr>
          <a:xfrm>
            <a:off x="334534" y="2298747"/>
            <a:ext cx="8533821" cy="45243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ctr" fontAlgn="auto">
              <a:lnSpc>
                <a:spcPct val="80000"/>
              </a:lnSpc>
              <a:spcBef>
                <a:spcPct val="0"/>
              </a:spcBef>
              <a:spcAft>
                <a:spcPts val="0"/>
              </a:spcAft>
              <a:buClr>
                <a:schemeClr val="accent1">
                  <a:lumMod val="60000"/>
                  <a:lumOff val="40000"/>
                </a:schemeClr>
              </a:buClr>
              <a:buSzPct val="110000"/>
              <a:tabLst/>
            </a:pPr>
            <a:endParaRPr lang="fr-FR" sz="2400" b="1" dirty="0">
              <a:solidFill>
                <a:srgbClr val="EA5901"/>
              </a:solidFill>
              <a:latin typeface="Arial Narrow"/>
              <a:ea typeface="Arial Narrow"/>
              <a:cs typeface="Arial Narrow"/>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Moins diplômés</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Plus d’employés </a:t>
            </a:r>
          </a:p>
          <a:p>
            <a:pPr marL="0" lvl="1" algn="just">
              <a:lnSpc>
                <a:spcPct val="80000"/>
              </a:lnSpc>
              <a:spcBef>
                <a:spcPct val="0"/>
              </a:spcBef>
              <a:buClr>
                <a:schemeClr val="accent1">
                  <a:lumMod val="60000"/>
                  <a:lumOff val="40000"/>
                </a:schemeClr>
              </a:buClr>
              <a:buSzPct val="110000"/>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Plus d’ouvriers</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Secteurs majoritaires : Administration publique, enseignement, santé humaine et action sociale (+10 points par rapport à la moyenne nationale)</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r>
              <a:rPr lang="fr-FR" sz="2400" dirty="0">
                <a:solidFill>
                  <a:schemeClr val="accent1"/>
                </a:solidFill>
                <a:latin typeface="Arial" panose="020B0604020202020204" pitchFamily="34" charset="0"/>
                <a:ea typeface="+mj-ea"/>
                <a:cs typeface="Arial" panose="020B0604020202020204" pitchFamily="34" charset="0"/>
              </a:rPr>
              <a:t>Travail en Mi-temps </a:t>
            </a:r>
            <a:r>
              <a:rPr lang="fr-FR" sz="2400" dirty="0">
                <a:solidFill>
                  <a:schemeClr val="accent1"/>
                </a:solidFill>
                <a:latin typeface="Arial" panose="020B0604020202020204" pitchFamily="34" charset="0"/>
                <a:cs typeface="Arial" panose="020B0604020202020204" pitchFamily="34" charset="0"/>
              </a:rPr>
              <a:t>(+10 points par rapport à la moyenne nationale)</a:t>
            </a:r>
          </a:p>
          <a:p>
            <a:pPr marL="342900" lvl="1" indent="-342900" algn="just">
              <a:lnSpc>
                <a:spcPct val="80000"/>
              </a:lnSpc>
              <a:spcBef>
                <a:spcPct val="0"/>
              </a:spcBef>
              <a:buClr>
                <a:schemeClr val="accent1">
                  <a:lumMod val="60000"/>
                  <a:lumOff val="40000"/>
                </a:schemeClr>
              </a:buClr>
              <a:buSzPct val="110000"/>
              <a:buFont typeface="Wingdings" panose="05000000000000000000" pitchFamily="2" charset="2"/>
              <a:buChar char="Ø"/>
            </a:pPr>
            <a:endParaRPr lang="fr-FR" sz="2400" dirty="0">
              <a:solidFill>
                <a:schemeClr val="accent1"/>
              </a:solidFill>
              <a:latin typeface="Arial" panose="020B0604020202020204" pitchFamily="34" charset="0"/>
              <a:ea typeface="+mj-ea"/>
              <a:cs typeface="Arial" panose="020B0604020202020204" pitchFamily="34" charset="0"/>
            </a:endParaRPr>
          </a:p>
          <a:p>
            <a:pPr marR="0" algn="ctr" fontAlgn="auto">
              <a:lnSpc>
                <a:spcPct val="80000"/>
              </a:lnSpc>
              <a:spcBef>
                <a:spcPct val="0"/>
              </a:spcBef>
              <a:spcAft>
                <a:spcPts val="0"/>
              </a:spcAft>
              <a:buClr>
                <a:schemeClr val="accent1">
                  <a:lumMod val="60000"/>
                  <a:lumOff val="40000"/>
                </a:schemeClr>
              </a:buClr>
              <a:buSzPct val="110000"/>
              <a:tabLst/>
            </a:pPr>
            <a:endParaRPr lang="fr-FR" sz="2400" b="1" dirty="0">
              <a:solidFill>
                <a:srgbClr val="EA5901"/>
              </a:solidFill>
              <a:latin typeface="Arial Narrow"/>
              <a:ea typeface="Arial Narrow"/>
              <a:cs typeface="Arial Narrow"/>
            </a:endParaRPr>
          </a:p>
        </p:txBody>
      </p:sp>
      <p:sp>
        <p:nvSpPr>
          <p:cNvPr id="4" name="Ellipse 3"/>
          <p:cNvSpPr/>
          <p:nvPr/>
        </p:nvSpPr>
        <p:spPr>
          <a:xfrm>
            <a:off x="6481482" y="415775"/>
            <a:ext cx="2255437" cy="766483"/>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QUI</a:t>
            </a:r>
          </a:p>
        </p:txBody>
      </p:sp>
    </p:spTree>
    <p:extLst>
      <p:ext uri="{BB962C8B-B14F-4D97-AF65-F5344CB8AC3E}">
        <p14:creationId xmlns:p14="http://schemas.microsoft.com/office/powerpoint/2010/main" val="165194742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Brise.thmx</Template>
  <TotalTime>4961</TotalTime>
  <Words>1305</Words>
  <Application>Microsoft Office PowerPoint</Application>
  <PresentationFormat>Affichage à l'écran (4:3)</PresentationFormat>
  <Paragraphs>273</Paragraphs>
  <Slides>39</Slides>
  <Notes>14</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Brise</vt:lpstr>
      <vt:lpstr>Accompagnement socioprofessionnel  et juridique personnalisé  JURIS SANTE</vt:lpstr>
      <vt:lpstr>MERCI À L’ASSOCIATION SAINT-LOUIS POUR SON SOUTIEN SANS LEQUEL RIEN NE SERAIT POSSIBLE</vt:lpstr>
      <vt:lpstr>Juris Santé</vt:lpstr>
      <vt:lpstr> CANCER EN CHIFFRES  382 000 nouveaux cas en France en 2018 2 millions en ALD 30 en 2017 Environ 2500 AJA concernés</vt:lpstr>
      <vt:lpstr>Présentation PowerPoint</vt:lpstr>
      <vt:lpstr>ÉTUDES, EMPLOI ET HANDICAP</vt:lpstr>
      <vt:lpstr>Présentation PowerPoint</vt:lpstr>
      <vt:lpstr>Présentation PowerPoint</vt:lpstr>
      <vt:lpstr>Présentation PowerPoint</vt:lpstr>
      <vt:lpstr>Présentation PowerPoint</vt:lpstr>
      <vt:lpstr>Description de l’accompagnement Juris Santé</vt:lpstr>
      <vt:lpstr>Accompagnement étudiant &amp; socioprofessionnel  </vt:lpstr>
      <vt:lpstr>Accompagnement autour de 3 territoires </vt:lpstr>
      <vt:lpstr>Processus d’accompagnement </vt:lpstr>
      <vt:lpstr> Projet professionnel ou scolaire </vt:lpstr>
      <vt:lpstr> Projet professionnel ou scolaire </vt:lpstr>
      <vt:lpstr>Des choix stratégiques variables</vt:lpstr>
      <vt:lpstr>La mise en place d'outils qui rassemblent :</vt:lpstr>
      <vt:lpstr>Présentation PowerPoint</vt:lpstr>
      <vt:lpstr>Présentation PowerPoint</vt:lpstr>
      <vt:lpstr>Plus de 5 ans d’expériences auprès des AJA</vt:lpstr>
      <vt:lpstr>Naissance de l’accompagnement AJA</vt:lpstr>
      <vt:lpstr>Une véritable expérience de la spécificité des AJA</vt:lpstr>
      <vt:lpstr>Présentation PowerPoint</vt:lpstr>
      <vt:lpstr>Présentation PowerPoint</vt:lpstr>
      <vt:lpstr>Un projet d’étude  descriptive et rétrospective </vt:lpstr>
      <vt:lpstr>Un projet d’étude  descriptive et rétrospective </vt:lpstr>
      <vt:lpstr>Mise en valeur du travail</vt:lpstr>
      <vt:lpstr>NOS ACTEURS RELAIS </vt:lpstr>
      <vt:lpstr>Nos acteurs relais  Acteurs dans les unités de soins </vt:lpstr>
      <vt:lpstr>Nos acteurs relais  Post bac</vt:lpstr>
      <vt:lpstr>Nos acteurs relais  Insertion professionnelle</vt:lpstr>
      <vt:lpstr>Publications</vt:lpstr>
      <vt:lpstr>Présentation PowerPoint</vt:lpstr>
      <vt:lpstr>Présentation PowerPoint</vt:lpstr>
      <vt:lpstr>Présentation PowerPoint</vt:lpstr>
      <vt:lpstr>Posters :</vt:lpstr>
      <vt:lpstr>Présentation PowerPoint</vt:lpstr>
      <vt:lpstr>Présentation PowerPoint</vt:lpstr>
    </vt:vector>
  </TitlesOfParts>
  <Company>Juris Santé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AYA  Adolescents et Jeunes Adultes</dc:title>
  <dc:creator>Association</dc:creator>
  <cp:lastModifiedBy>Juris Santé</cp:lastModifiedBy>
  <cp:revision>283</cp:revision>
  <cp:lastPrinted>2018-01-03T17:14:40Z</cp:lastPrinted>
  <dcterms:created xsi:type="dcterms:W3CDTF">2014-04-10T08:32:25Z</dcterms:created>
  <dcterms:modified xsi:type="dcterms:W3CDTF">2019-12-04T03:09:59Z</dcterms:modified>
</cp:coreProperties>
</file>